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0" r:id="rId1"/>
  </p:sldMasterIdLst>
  <p:notesMasterIdLst>
    <p:notesMasterId r:id="rId17"/>
  </p:notesMasterIdLst>
  <p:sldIdLst>
    <p:sldId id="256" r:id="rId2"/>
    <p:sldId id="285" r:id="rId3"/>
    <p:sldId id="286" r:id="rId4"/>
    <p:sldId id="299" r:id="rId5"/>
    <p:sldId id="302" r:id="rId6"/>
    <p:sldId id="287" r:id="rId7"/>
    <p:sldId id="300" r:id="rId8"/>
    <p:sldId id="301" r:id="rId9"/>
    <p:sldId id="303" r:id="rId10"/>
    <p:sldId id="309" r:id="rId11"/>
    <p:sldId id="304" r:id="rId12"/>
    <p:sldId id="305" r:id="rId13"/>
    <p:sldId id="306" r:id="rId14"/>
    <p:sldId id="307" r:id="rId15"/>
    <p:sldId id="308" r:id="rId16"/>
  </p:sldIdLst>
  <p:sldSz cx="9144000" cy="6858000" type="screen4x3"/>
  <p:notesSz cx="6858000" cy="9144000"/>
  <p:embeddedFontLst>
    <p:embeddedFont>
      <p:font typeface="PF Kids Pro Grade Five" panose="02000506000000020003" pitchFamily="2" charset="0"/>
      <p:regular r:id="rId18"/>
    </p:embeddedFont>
    <p:embeddedFont>
      <p:font typeface="Segoe UI Light" panose="020B0502040204020203" pitchFamily="34" charset="0"/>
      <p:regular r:id="rId19"/>
      <p:italic r:id="rId20"/>
    </p:embeddedFont>
    <p:embeddedFont>
      <p:font typeface="Shadows Into Light" panose="020B0604020202020204" charset="0"/>
      <p:regular r:id="rId21"/>
    </p:embeddedFont>
    <p:embeddedFont>
      <p:font typeface="Varela Round" panose="020B0604020202020204" charset="-79"/>
      <p:regular r:id="rId2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786D42D-78F6-43A8-BBA1-182535D95194}">
  <a:tblStyle styleId="{8786D42D-78F6-43A8-BBA1-182535D95194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135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664749173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Shape 10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610180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591789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622656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754223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249107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259862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54364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203519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626040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121750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5886791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575027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166451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0413862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876092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yellow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9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magenta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blu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+ 1 column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hape 25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26" name="Shape 26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SzPts val="2400"/>
              <a:buChar char="▧"/>
              <a:defRPr/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/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/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9pPr>
          </a:lstStyle>
          <a:p>
            <a:endParaRPr/>
          </a:p>
        </p:txBody>
      </p:sp>
      <p:sp>
        <p:nvSpPr>
          <p:cNvPr id="27" name="Shape 27"/>
          <p:cNvSpPr/>
          <p:nvPr/>
        </p:nvSpPr>
        <p:spPr>
          <a:xfrm>
            <a:off x="3120675" y="1533250"/>
            <a:ext cx="3060325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28" name="Shape 28"/>
          <p:cNvSpPr/>
          <p:nvPr/>
        </p:nvSpPr>
        <p:spPr>
          <a:xfrm>
            <a:off x="3068250" y="1577725"/>
            <a:ext cx="3226850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blipFill>
          <a:blip r:embed="rId7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824550" y="689775"/>
            <a:ext cx="7547700" cy="91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rgbClr val="505670"/>
              </a:buClr>
              <a:buSzPts val="2400"/>
              <a:buFont typeface="Varela Round"/>
              <a:buChar char="▧"/>
              <a:defRPr sz="24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2000"/>
              <a:buFont typeface="Varela Round"/>
              <a:buChar char="○"/>
              <a:defRPr sz="20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2000"/>
              <a:buFont typeface="Varela Round"/>
              <a:buChar char="■"/>
              <a:defRPr sz="20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●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○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■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●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○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■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4" r:id="rId5"/>
  </p:sldLayoutIdLst>
  <p:transition>
    <p:fade thruBlk="1"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Shape 105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latin typeface="PF Kids Pro Grade Five" panose="02000506000000020003" pitchFamily="2" charset="0"/>
              </a:rPr>
              <a:t>Введение в </a:t>
            </a:r>
            <a:r>
              <a:rPr lang="en-US" dirty="0">
                <a:latin typeface="PF Kids Pro Grade Five" panose="02000506000000020003" pitchFamily="2" charset="0"/>
              </a:rPr>
              <a:t>CSS.</a:t>
            </a:r>
            <a:endParaRPr dirty="0">
              <a:latin typeface="PF Kids Pro Grade Five" panose="02000506000000020003" pitchFamily="2" charset="0"/>
            </a:endParaRPr>
          </a:p>
        </p:txBody>
      </p:sp>
      <p:sp>
        <p:nvSpPr>
          <p:cNvPr id="106" name="Shape 106"/>
          <p:cNvSpPr/>
          <p:nvPr/>
        </p:nvSpPr>
        <p:spPr>
          <a:xfrm rot="-4140551">
            <a:off x="2545345" y="1556493"/>
            <a:ext cx="402308" cy="1167266"/>
          </a:xfrm>
          <a:custGeom>
            <a:avLst/>
            <a:gdLst/>
            <a:ahLst/>
            <a:cxnLst/>
            <a:rect l="0" t="0" r="0" b="0"/>
            <a:pathLst>
              <a:path w="30959" h="89819" extrusionOk="0">
                <a:moveTo>
                  <a:pt x="0" y="0"/>
                </a:moveTo>
                <a:cubicBezTo>
                  <a:pt x="5134" y="6917"/>
                  <a:pt x="29561" y="26535"/>
                  <a:pt x="30804" y="41505"/>
                </a:cubicBezTo>
                <a:cubicBezTo>
                  <a:pt x="32047" y="56474"/>
                  <a:pt x="11349" y="81766"/>
                  <a:pt x="7458" y="89819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dash"/>
            <a:round/>
            <a:headEnd type="none" w="lg" len="lg"/>
            <a:tailEnd type="stealth" w="lg" len="lg"/>
          </a:ln>
        </p:spPr>
      </p:sp>
      <p:sp>
        <p:nvSpPr>
          <p:cNvPr id="107" name="Shape 107"/>
          <p:cNvSpPr/>
          <p:nvPr/>
        </p:nvSpPr>
        <p:spPr>
          <a:xfrm>
            <a:off x="3256267" y="3866847"/>
            <a:ext cx="3153375" cy="34500"/>
          </a:xfrm>
          <a:custGeom>
            <a:avLst/>
            <a:gdLst/>
            <a:ahLst/>
            <a:cxnLst/>
            <a:rect l="0" t="0" r="0" b="0"/>
            <a:pathLst>
              <a:path w="126135" h="1380" extrusionOk="0">
                <a:moveTo>
                  <a:pt x="0" y="973"/>
                </a:moveTo>
                <a:cubicBezTo>
                  <a:pt x="29074" y="973"/>
                  <a:pt x="58157" y="273"/>
                  <a:pt x="87224" y="973"/>
                </a:cubicBezTo>
                <a:cubicBezTo>
                  <a:pt x="100194" y="1285"/>
                  <a:pt x="113311" y="1974"/>
                  <a:pt x="126135" y="0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108" name="Shape 108"/>
          <p:cNvSpPr/>
          <p:nvPr/>
        </p:nvSpPr>
        <p:spPr>
          <a:xfrm>
            <a:off x="3183292" y="3914600"/>
            <a:ext cx="3177700" cy="41425"/>
          </a:xfrm>
          <a:custGeom>
            <a:avLst/>
            <a:gdLst/>
            <a:ahLst/>
            <a:cxnLst/>
            <a:rect l="0" t="0" r="0" b="0"/>
            <a:pathLst>
              <a:path w="127108" h="1657" extrusionOk="0">
                <a:moveTo>
                  <a:pt x="0" y="1657"/>
                </a:moveTo>
                <a:cubicBezTo>
                  <a:pt x="42249" y="-1531"/>
                  <a:pt x="84738" y="1008"/>
                  <a:pt x="127108" y="1008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lg" len="lg"/>
            <a:tailEnd type="none" w="lg" len="lg"/>
          </a:ln>
        </p:spPr>
      </p:sp>
      <p:cxnSp>
        <p:nvCxnSpPr>
          <p:cNvPr id="109" name="Shape 109"/>
          <p:cNvCxnSpPr/>
          <p:nvPr/>
        </p:nvCxnSpPr>
        <p:spPr>
          <a:xfrm rot="10800000" flipH="1">
            <a:off x="6409642" y="1845817"/>
            <a:ext cx="291900" cy="543000"/>
          </a:xfrm>
          <a:prstGeom prst="straightConnector1">
            <a:avLst/>
          </a:prstGeom>
          <a:noFill/>
          <a:ln w="9525" cap="flat" cmpd="sng">
            <a:solidFill>
              <a:srgbClr val="FFFFFF"/>
            </a:solidFill>
            <a:prstDash val="dash"/>
            <a:round/>
            <a:headEnd type="stealth" w="lg" len="lg"/>
            <a:tailEnd type="none" w="lg" len="lg"/>
          </a:ln>
        </p:spPr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Что такое </a:t>
            </a:r>
            <a:r>
              <a:rPr lang="en-US" sz="4000" dirty="0">
                <a:latin typeface="PF Kids Pro Grade Five" panose="02000506000000020003" pitchFamily="2" charset="0"/>
              </a:rPr>
              <a:t>CSS?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en-US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CSS 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(</a:t>
            </a:r>
            <a:r>
              <a:rPr lang="en-US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Cascade Style Sheets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) - это язык, описывающий стиль HTML-документа, то, как должны отображаться элементы HTML. </a:t>
            </a:r>
          </a:p>
          <a:p>
            <a:pPr marL="76200" lvl="0" indent="0">
              <a:buNone/>
            </a:pPr>
            <a:endParaRPr sz="32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542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Как это примерно выглядит</a:t>
            </a:r>
            <a:endParaRPr sz="4000" dirty="0">
              <a:latin typeface="PF Kids Pro Grade Five" panose="02000506000000020003" pitchFamily="2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6400" y="1728910"/>
            <a:ext cx="3251200" cy="4351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3656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Синтаксис</a:t>
            </a:r>
            <a:endParaRPr sz="4000" dirty="0">
              <a:latin typeface="PF Kids Pro Grade Five" panose="02000506000000020003" pitchFamily="2" charset="0"/>
            </a:endParaRPr>
          </a:p>
        </p:txBody>
      </p:sp>
      <p:pic>
        <p:nvPicPr>
          <p:cNvPr id="1026" name="Picture 2" descr="CSS selecto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950" y="2743200"/>
            <a:ext cx="7088100" cy="1482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81192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Что такое селектор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7281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Селекторы CSS используются для «поиска» (или выбора) элементов HTML на основе их имени элемента, идентификатора, класса, атрибута и т. д.</a:t>
            </a:r>
          </a:p>
          <a:p>
            <a:pPr marL="76200" indent="0">
              <a:buNone/>
            </a:pPr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Виды селекторов:</a:t>
            </a:r>
            <a:endParaRPr lang="en-US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Селектор элемента – используется имя тега </a:t>
            </a:r>
            <a:r>
              <a:rPr lang="en-US" dirty="0">
                <a:latin typeface="Segoe UI Light" panose="020B0502040204020203" pitchFamily="34" charset="0"/>
                <a:cs typeface="Segoe UI Light" panose="020B0502040204020203" pitchFamily="34" charset="0"/>
              </a:rPr>
              <a:t>HTML</a:t>
            </a:r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:</a:t>
            </a:r>
          </a:p>
          <a:p>
            <a:pPr marL="533400" lvl="1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p {</a:t>
            </a:r>
            <a:b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    text-align: center;</a:t>
            </a:r>
            <a:b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    color: red;</a:t>
            </a:r>
            <a:b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  <a:endParaRPr 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07956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Ещё виды селекторов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7281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Селектор </a:t>
            </a:r>
            <a:r>
              <a:rPr lang="en-US" dirty="0">
                <a:latin typeface="Segoe UI Light" panose="020B0502040204020203" pitchFamily="34" charset="0"/>
                <a:cs typeface="Segoe UI Light" panose="020B0502040204020203" pitchFamily="34" charset="0"/>
              </a:rPr>
              <a:t>id – </a:t>
            </a:r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использует соответствующий атрибут </a:t>
            </a:r>
            <a:r>
              <a:rPr lang="en-US" dirty="0">
                <a:latin typeface="Segoe UI Light" panose="020B0502040204020203" pitchFamily="34" charset="0"/>
                <a:cs typeface="Segoe UI Light" panose="020B0502040204020203" pitchFamily="34" charset="0"/>
              </a:rPr>
              <a:t>HTML. </a:t>
            </a:r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В </a:t>
            </a:r>
            <a:r>
              <a:rPr lang="en-US" dirty="0">
                <a:latin typeface="Segoe UI Light" panose="020B0502040204020203" pitchFamily="34" charset="0"/>
                <a:cs typeface="Segoe UI Light" panose="020B0502040204020203" pitchFamily="34" charset="0"/>
              </a:rPr>
              <a:t>CSS </a:t>
            </a:r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селектор </a:t>
            </a:r>
            <a:r>
              <a:rPr lang="en-US" dirty="0">
                <a:latin typeface="Segoe UI Light" panose="020B0502040204020203" pitchFamily="34" charset="0"/>
                <a:cs typeface="Segoe UI Light" panose="020B0502040204020203" pitchFamily="34" charset="0"/>
              </a:rPr>
              <a:t>id </a:t>
            </a:r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начинается со знака </a:t>
            </a:r>
            <a:r>
              <a:rPr lang="en-US" dirty="0">
                <a:latin typeface="Segoe UI Light" panose="020B0502040204020203" pitchFamily="34" charset="0"/>
                <a:cs typeface="Segoe UI Light" panose="020B0502040204020203" pitchFamily="34" charset="0"/>
              </a:rPr>
              <a:t>“#”:</a:t>
            </a:r>
          </a:p>
          <a:p>
            <a:pPr marL="533400" lvl="1" indent="0">
              <a:buNone/>
            </a:pPr>
            <a:r>
              <a:rPr lang="es-ES" b="1" dirty="0">
                <a:latin typeface="Courier New" panose="02070309020205020404" pitchFamily="49" charset="0"/>
                <a:cs typeface="Courier New" panose="02070309020205020404" pitchFamily="49" charset="0"/>
              </a:rPr>
              <a:t>#par {</a:t>
            </a:r>
            <a:br>
              <a:rPr lang="es-ES" b="1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s-ES" b="1" dirty="0">
                <a:latin typeface="Courier New" panose="02070309020205020404" pitchFamily="49" charset="0"/>
                <a:cs typeface="Courier New" panose="02070309020205020404" pitchFamily="49" charset="0"/>
              </a:rPr>
              <a:t>    text-align: center;</a:t>
            </a:r>
            <a:br>
              <a:rPr lang="es-ES" b="1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s-ES" b="1" dirty="0">
                <a:latin typeface="Courier New" panose="02070309020205020404" pitchFamily="49" charset="0"/>
                <a:cs typeface="Courier New" panose="02070309020205020404" pitchFamily="49" charset="0"/>
              </a:rPr>
              <a:t>    color: red;</a:t>
            </a:r>
            <a:br>
              <a:rPr lang="es-ES" b="1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s-ES" b="1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  <a:endParaRPr lang="en-US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endParaRPr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60568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Ещё виды селекторов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7281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ru-RU" sz="2300" dirty="0">
                <a:latin typeface="Segoe UI Light" panose="020B0502040204020203" pitchFamily="34" charset="0"/>
                <a:cs typeface="Segoe UI Light" panose="020B0502040204020203" pitchFamily="34" charset="0"/>
              </a:rPr>
              <a:t>Класс </a:t>
            </a:r>
            <a:r>
              <a:rPr lang="en-US" sz="2300" dirty="0">
                <a:latin typeface="Segoe UI Light" panose="020B0502040204020203" pitchFamily="34" charset="0"/>
                <a:cs typeface="Segoe UI Light" panose="020B0502040204020203" pitchFamily="34" charset="0"/>
              </a:rPr>
              <a:t>– </a:t>
            </a:r>
            <a:r>
              <a:rPr lang="ru-RU" sz="2300" dirty="0">
                <a:latin typeface="Segoe UI Light" panose="020B0502040204020203" pitchFamily="34" charset="0"/>
                <a:cs typeface="Segoe UI Light" panose="020B0502040204020203" pitchFamily="34" charset="0"/>
              </a:rPr>
              <a:t>использует одно из значений соответствующего атрибута </a:t>
            </a:r>
            <a:r>
              <a:rPr lang="en-US" sz="2300" dirty="0">
                <a:latin typeface="Segoe UI Light" panose="020B0502040204020203" pitchFamily="34" charset="0"/>
                <a:cs typeface="Segoe UI Light" panose="020B0502040204020203" pitchFamily="34" charset="0"/>
              </a:rPr>
              <a:t>HTML. </a:t>
            </a:r>
            <a:r>
              <a:rPr lang="ru-RU" sz="2300" dirty="0">
                <a:latin typeface="Segoe UI Light" panose="020B0502040204020203" pitchFamily="34" charset="0"/>
                <a:cs typeface="Segoe UI Light" panose="020B0502040204020203" pitchFamily="34" charset="0"/>
              </a:rPr>
              <a:t>В </a:t>
            </a:r>
            <a:r>
              <a:rPr lang="en-US" sz="2300" dirty="0">
                <a:latin typeface="Segoe UI Light" panose="020B0502040204020203" pitchFamily="34" charset="0"/>
                <a:cs typeface="Segoe UI Light" panose="020B0502040204020203" pitchFamily="34" charset="0"/>
              </a:rPr>
              <a:t>CSS </a:t>
            </a:r>
            <a:r>
              <a:rPr lang="ru-RU" sz="2300" dirty="0">
                <a:latin typeface="Segoe UI Light" panose="020B0502040204020203" pitchFamily="34" charset="0"/>
                <a:cs typeface="Segoe UI Light" panose="020B0502040204020203" pitchFamily="34" charset="0"/>
              </a:rPr>
              <a:t>селектор класса</a:t>
            </a:r>
            <a:r>
              <a:rPr lang="en-US" sz="2300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2300" dirty="0">
                <a:latin typeface="Segoe UI Light" panose="020B0502040204020203" pitchFamily="34" charset="0"/>
                <a:cs typeface="Segoe UI Light" panose="020B0502040204020203" pitchFamily="34" charset="0"/>
              </a:rPr>
              <a:t>начинается со знака </a:t>
            </a:r>
            <a:r>
              <a:rPr lang="en-US" sz="2300" dirty="0">
                <a:latin typeface="Segoe UI Light" panose="020B0502040204020203" pitchFamily="34" charset="0"/>
                <a:cs typeface="Segoe UI Light" panose="020B0502040204020203" pitchFamily="34" charset="0"/>
              </a:rPr>
              <a:t>“</a:t>
            </a:r>
            <a:r>
              <a:rPr lang="ru-RU" sz="2300" dirty="0">
                <a:latin typeface="Segoe UI Light" panose="020B0502040204020203" pitchFamily="34" charset="0"/>
                <a:cs typeface="Segoe UI Light" panose="020B0502040204020203" pitchFamily="34" charset="0"/>
              </a:rPr>
              <a:t>.</a:t>
            </a:r>
            <a:r>
              <a:rPr lang="en-US" sz="2300" dirty="0">
                <a:latin typeface="Segoe UI Light" panose="020B0502040204020203" pitchFamily="34" charset="0"/>
                <a:cs typeface="Segoe UI Light" panose="020B0502040204020203" pitchFamily="34" charset="0"/>
              </a:rPr>
              <a:t>”: </a:t>
            </a:r>
          </a:p>
          <a:p>
            <a:pPr marL="533400" lvl="1" indent="0">
              <a:buNone/>
            </a:pPr>
            <a:r>
              <a:rPr lang="es-ES" b="1" dirty="0">
                <a:latin typeface="Courier New" panose="02070309020205020404" pitchFamily="49" charset="0"/>
                <a:cs typeface="Courier New" panose="02070309020205020404" pitchFamily="49" charset="0"/>
              </a:rPr>
              <a:t>.center {</a:t>
            </a:r>
          </a:p>
          <a:p>
            <a:pPr marL="533400" lvl="1" indent="0">
              <a:buNone/>
            </a:pPr>
            <a:r>
              <a:rPr lang="es-ES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text-align: center;</a:t>
            </a:r>
          </a:p>
          <a:p>
            <a:pPr marL="533400" lvl="1" indent="0">
              <a:buNone/>
            </a:pPr>
            <a:r>
              <a:rPr lang="es-ES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color: red;</a:t>
            </a:r>
          </a:p>
          <a:p>
            <a:pPr marL="533400" lvl="1" indent="0">
              <a:buNone/>
            </a:pPr>
            <a:r>
              <a:rPr lang="es-ES" b="1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  <a:endParaRPr lang="en-US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533400" lvl="1" indent="0">
              <a:buNone/>
            </a:pPr>
            <a:r>
              <a:rPr lang="ru-RU" sz="2300" dirty="0">
                <a:latin typeface="Segoe UI Light" panose="020B0502040204020203" pitchFamily="34" charset="0"/>
                <a:cs typeface="Segoe UI Light" panose="020B0502040204020203" pitchFamily="34" charset="0"/>
              </a:rPr>
              <a:t>Также можно указать конкретный элемент, для которого действует стиль:</a:t>
            </a:r>
            <a:r>
              <a:rPr lang="en-US" sz="2300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endParaRPr lang="ru-RU" sz="23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533400" lvl="1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p</a:t>
            </a:r>
            <a:r>
              <a:rPr lang="es-ES" b="1" dirty="0">
                <a:latin typeface="Courier New" panose="02070309020205020404" pitchFamily="49" charset="0"/>
                <a:cs typeface="Courier New" panose="02070309020205020404" pitchFamily="49" charset="0"/>
              </a:rPr>
              <a:t>.center {</a:t>
            </a:r>
          </a:p>
          <a:p>
            <a:pPr marL="533400" lvl="1" indent="0">
              <a:buNone/>
            </a:pPr>
            <a:r>
              <a:rPr lang="es-ES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text-align: center;</a:t>
            </a:r>
          </a:p>
          <a:p>
            <a:pPr marL="533400" lvl="1" indent="0">
              <a:buNone/>
            </a:pPr>
            <a:r>
              <a:rPr lang="es-ES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color: red;</a:t>
            </a:r>
          </a:p>
          <a:p>
            <a:pPr marL="533400" lvl="1" indent="0">
              <a:buNone/>
            </a:pPr>
            <a:r>
              <a:rPr lang="es-ES" b="1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  <a:endParaRPr lang="en-US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indent="0">
              <a:buNone/>
            </a:pPr>
            <a:endParaRPr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3046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Группировка стилей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7281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ru-RU" sz="2300" dirty="0">
                <a:latin typeface="Segoe UI Light" panose="020B0502040204020203" pitchFamily="34" charset="0"/>
                <a:cs typeface="Segoe UI Light" panose="020B0502040204020203" pitchFamily="34" charset="0"/>
              </a:rPr>
              <a:t>Если имеется несколько элементов с одинаковыми определениями стиля, например:</a:t>
            </a:r>
          </a:p>
          <a:p>
            <a:pPr marL="76200" indent="0">
              <a:buNone/>
            </a:pPr>
            <a:r>
              <a:rPr lang="en-US" sz="1900" b="1" dirty="0">
                <a:latin typeface="Courier New" panose="02070309020205020404" pitchFamily="49" charset="0"/>
                <a:cs typeface="Courier New" panose="02070309020205020404" pitchFamily="49" charset="0"/>
              </a:rPr>
              <a:t>h1 {</a:t>
            </a:r>
            <a:br>
              <a:rPr lang="en-US" sz="1900" b="1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sz="1900" b="1" dirty="0">
                <a:latin typeface="Courier New" panose="02070309020205020404" pitchFamily="49" charset="0"/>
                <a:cs typeface="Courier New" panose="02070309020205020404" pitchFamily="49" charset="0"/>
              </a:rPr>
              <a:t>    text-align: center;</a:t>
            </a:r>
            <a:br>
              <a:rPr lang="en-US" sz="1900" b="1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sz="1900" b="1" dirty="0">
                <a:latin typeface="Courier New" panose="02070309020205020404" pitchFamily="49" charset="0"/>
                <a:cs typeface="Courier New" panose="02070309020205020404" pitchFamily="49" charset="0"/>
              </a:rPr>
              <a:t>    color: red;</a:t>
            </a:r>
            <a:br>
              <a:rPr lang="en-US" sz="1900" b="1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sz="1900" b="1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  <a:br>
              <a:rPr lang="en-US" sz="1900" b="1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sz="1900" b="1" dirty="0">
                <a:latin typeface="Courier New" panose="02070309020205020404" pitchFamily="49" charset="0"/>
                <a:cs typeface="Courier New" panose="02070309020205020404" pitchFamily="49" charset="0"/>
              </a:rPr>
              <a:t>h2 {</a:t>
            </a:r>
            <a:br>
              <a:rPr lang="en-US" sz="1900" b="1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sz="1900" b="1" dirty="0">
                <a:latin typeface="Courier New" panose="02070309020205020404" pitchFamily="49" charset="0"/>
                <a:cs typeface="Courier New" panose="02070309020205020404" pitchFamily="49" charset="0"/>
              </a:rPr>
              <a:t>    text-align: center;</a:t>
            </a:r>
            <a:br>
              <a:rPr lang="en-US" sz="1900" b="1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sz="1900" b="1" dirty="0">
                <a:latin typeface="Courier New" panose="02070309020205020404" pitchFamily="49" charset="0"/>
                <a:cs typeface="Courier New" panose="02070309020205020404" pitchFamily="49" charset="0"/>
              </a:rPr>
              <a:t>    color: red;</a:t>
            </a:r>
            <a:br>
              <a:rPr lang="en-US" sz="1900" b="1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sz="1900" b="1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  <a:br>
              <a:rPr lang="en-US" sz="1900" b="1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sz="1900" b="1" dirty="0">
                <a:latin typeface="Courier New" panose="02070309020205020404" pitchFamily="49" charset="0"/>
                <a:cs typeface="Courier New" panose="02070309020205020404" pitchFamily="49" charset="0"/>
              </a:rPr>
              <a:t>p {</a:t>
            </a:r>
            <a:br>
              <a:rPr lang="en-US" sz="1900" b="1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sz="1900" b="1" dirty="0">
                <a:latin typeface="Courier New" panose="02070309020205020404" pitchFamily="49" charset="0"/>
                <a:cs typeface="Courier New" panose="02070309020205020404" pitchFamily="49" charset="0"/>
              </a:rPr>
              <a:t>    text-align: center;</a:t>
            </a:r>
            <a:br>
              <a:rPr lang="en-US" sz="1900" b="1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sz="1900" b="1" dirty="0">
                <a:latin typeface="Courier New" panose="02070309020205020404" pitchFamily="49" charset="0"/>
                <a:cs typeface="Courier New" panose="02070309020205020404" pitchFamily="49" charset="0"/>
              </a:rPr>
              <a:t>    color: red;</a:t>
            </a:r>
            <a:br>
              <a:rPr lang="en-US" sz="1900" b="1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sz="1900" b="1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  <a:endParaRPr sz="19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95529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Группировка стилей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7281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Их можно сгруппировать, чтобы уменьшить код. При этом селекторы разделяются запятыми:</a:t>
            </a:r>
          </a:p>
          <a:p>
            <a:pPr marL="76200" indent="0">
              <a:buNone/>
            </a:pPr>
            <a:r>
              <a:rPr lang="en-US" sz="2000" b="1" dirty="0">
                <a:latin typeface="Courier New" panose="02070309020205020404" pitchFamily="49" charset="0"/>
                <a:cs typeface="Courier New" panose="02070309020205020404" pitchFamily="49" charset="0"/>
              </a:rPr>
              <a:t>h1, h2, p {</a:t>
            </a:r>
          </a:p>
          <a:p>
            <a:pPr marL="76200" indent="0">
              <a:buNone/>
            </a:pPr>
            <a:r>
              <a:rPr lang="en-US" sz="20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text-align: center;</a:t>
            </a:r>
          </a:p>
          <a:p>
            <a:pPr marL="76200" indent="0">
              <a:buNone/>
            </a:pPr>
            <a:r>
              <a:rPr lang="en-US" sz="20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color: red;</a:t>
            </a:r>
          </a:p>
          <a:p>
            <a:pPr marL="76200" indent="0">
              <a:buNone/>
            </a:pPr>
            <a:r>
              <a:rPr lang="en-US" sz="2000" b="1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  <a:endParaRPr sz="20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49415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Вложенность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7281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Можно указывать иерархию элементов просто ставя пробелы между селекторами:</a:t>
            </a:r>
          </a:p>
          <a:p>
            <a:pPr marL="76200" indent="0">
              <a:buNone/>
            </a:pPr>
            <a:r>
              <a:rPr lang="en-US" sz="20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ul</a:t>
            </a:r>
            <a:r>
              <a:rPr lang="en-US" sz="2000" b="1" dirty="0">
                <a:latin typeface="Courier New" panose="02070309020205020404" pitchFamily="49" charset="0"/>
                <a:cs typeface="Courier New" panose="02070309020205020404" pitchFamily="49" charset="0"/>
              </a:rPr>
              <a:t> li {</a:t>
            </a:r>
          </a:p>
          <a:p>
            <a:pPr marL="76200" indent="0">
              <a:buNone/>
            </a:pPr>
            <a:r>
              <a:rPr lang="en-US" sz="20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text-align: center;</a:t>
            </a:r>
          </a:p>
          <a:p>
            <a:pPr marL="76200" indent="0">
              <a:buNone/>
            </a:pPr>
            <a:r>
              <a:rPr lang="en-US" sz="20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color: red;</a:t>
            </a:r>
          </a:p>
          <a:p>
            <a:pPr marL="76200" indent="0">
              <a:buNone/>
            </a:pPr>
            <a:r>
              <a:rPr lang="en-US" sz="2000" b="1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</a:p>
          <a:p>
            <a:pPr marL="76200" indent="0">
              <a:buNone/>
            </a:pPr>
            <a:r>
              <a:rPr lang="en-US" sz="2000" b="1" dirty="0">
                <a:latin typeface="Courier New" panose="02070309020205020404" pitchFamily="49" charset="0"/>
                <a:cs typeface="Courier New" panose="02070309020205020404" pitchFamily="49" charset="0"/>
              </a:rPr>
              <a:t>p .red {</a:t>
            </a:r>
          </a:p>
          <a:p>
            <a:pPr marL="76200" indent="0">
              <a:buNone/>
            </a:pPr>
            <a:r>
              <a:rPr lang="en-US" sz="20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color: </a:t>
            </a:r>
            <a:r>
              <a:rPr lang="en-US" sz="20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darkred</a:t>
            </a:r>
            <a:r>
              <a:rPr lang="en-US" sz="2000" b="1" dirty="0">
                <a:latin typeface="Courier New" panose="02070309020205020404" pitchFamily="49" charset="0"/>
                <a:cs typeface="Courier New" panose="02070309020205020404" pitchFamily="49" charset="0"/>
              </a:rPr>
              <a:t>;</a:t>
            </a:r>
          </a:p>
          <a:p>
            <a:pPr marL="76200" indent="0">
              <a:buNone/>
            </a:pPr>
            <a:r>
              <a:rPr lang="en-US" sz="2000" b="1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  <a:endParaRPr sz="20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7253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Математика стилей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7281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У каждого селектора есть свой «вес», который влияет на то, какие из стилей будут применены к конкретному элементу </a:t>
            </a:r>
            <a:r>
              <a:rPr lang="en-US" dirty="0">
                <a:latin typeface="Segoe UI Light" panose="020B0502040204020203" pitchFamily="34" charset="0"/>
                <a:cs typeface="Segoe UI Light" panose="020B0502040204020203" pitchFamily="34" charset="0"/>
              </a:rPr>
              <a:t>HTML.</a:t>
            </a:r>
          </a:p>
          <a:p>
            <a:r>
              <a:rPr lang="en-US" dirty="0">
                <a:latin typeface="Segoe UI Light" panose="020B0502040204020203" pitchFamily="34" charset="0"/>
                <a:cs typeface="Segoe UI Light" panose="020B0502040204020203" pitchFamily="34" charset="0"/>
              </a:rPr>
              <a:t>Id </a:t>
            </a:r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имеет «вес» 100</a:t>
            </a:r>
          </a:p>
          <a:p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Классы, атрибуты – 10</a:t>
            </a:r>
          </a:p>
          <a:p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Элементы – 1</a:t>
            </a:r>
          </a:p>
          <a:p>
            <a:pPr marL="76200" indent="0">
              <a:buNone/>
            </a:pPr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То есть, селектор </a:t>
            </a:r>
            <a:r>
              <a:rPr lang="en-US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ul#primary-nav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li.active</a:t>
            </a:r>
            <a:r>
              <a:rPr lang="en-US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имеет «вес» 112.</a:t>
            </a:r>
            <a:endParaRPr lang="ru-RU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27421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Куда можно писать </a:t>
            </a:r>
            <a:r>
              <a:rPr lang="en-US" sz="4000" dirty="0">
                <a:latin typeface="PF Kids Pro Grade Five" panose="02000506000000020003" pitchFamily="2" charset="0"/>
              </a:rPr>
              <a:t>CSS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7281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dirty="0">
                <a:latin typeface="Segoe UI Light" panose="020B0502040204020203" pitchFamily="34" charset="0"/>
                <a:cs typeface="Segoe UI Light" panose="020B0502040204020203" pitchFamily="34" charset="0"/>
              </a:rPr>
              <a:t>Inline-</a:t>
            </a:r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стили.</a:t>
            </a:r>
            <a:r>
              <a:rPr lang="en-US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Может использоваться для применения уникального стиля для одного элемента. Описание стиля происходит в атрибуте </a:t>
            </a:r>
            <a:r>
              <a:rPr lang="en-US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style</a:t>
            </a:r>
            <a:r>
              <a:rPr lang="en-US" dirty="0">
                <a:latin typeface="Segoe UI Light" panose="020B0502040204020203" pitchFamily="34" charset="0"/>
                <a:cs typeface="Segoe UI Light" panose="020B0502040204020203" pitchFamily="34" charset="0"/>
              </a:rPr>
              <a:t> HTML-</a:t>
            </a:r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элемента:</a:t>
            </a:r>
          </a:p>
          <a:p>
            <a:endParaRPr lang="ru-RU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533400" lvl="1" indent="0">
              <a:buNone/>
            </a:pPr>
            <a:r>
              <a:rPr lang="en-US" sz="2400" b="1" dirty="0">
                <a:latin typeface="Courier New" panose="02070309020205020404" pitchFamily="49" charset="0"/>
                <a:cs typeface="Courier New" panose="02070309020205020404" pitchFamily="49" charset="0"/>
              </a:rPr>
              <a:t>&lt;h1 style="color:</a:t>
            </a:r>
            <a:r>
              <a:rPr lang="ru-RU" sz="24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400" b="1" dirty="0">
                <a:latin typeface="Courier New" panose="02070309020205020404" pitchFamily="49" charset="0"/>
                <a:cs typeface="Courier New" panose="02070309020205020404" pitchFamily="49" charset="0"/>
              </a:rPr>
              <a:t>blue;</a:t>
            </a:r>
            <a:r>
              <a:rPr lang="ru-RU" sz="24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400" b="1" dirty="0">
                <a:latin typeface="Courier New" panose="02070309020205020404" pitchFamily="49" charset="0"/>
                <a:cs typeface="Courier New" panose="02070309020205020404" pitchFamily="49" charset="0"/>
              </a:rPr>
              <a:t>font-size: 30px;"&gt;This is a heading&lt;/h1&gt;</a:t>
            </a:r>
            <a:endParaRPr lang="ru-RU" sz="24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54895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Куда можно писать </a:t>
            </a:r>
            <a:r>
              <a:rPr lang="en-US" sz="4000" dirty="0">
                <a:latin typeface="PF Kids Pro Grade Five" panose="02000506000000020003" pitchFamily="2" charset="0"/>
              </a:rPr>
              <a:t>CSS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7281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Внутренняя таблица стилей.</a:t>
            </a:r>
            <a:r>
              <a:rPr lang="en-US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Может использоваться, если одна страница имеет уникальный стиль. Описание стиля происходит внутри тега </a:t>
            </a:r>
            <a:r>
              <a:rPr lang="en-US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&lt;</a:t>
            </a:r>
            <a:r>
              <a:rPr lang="en-US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style</a:t>
            </a:r>
            <a:r>
              <a:rPr lang="en-US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&gt; 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в секции </a:t>
            </a:r>
            <a:r>
              <a:rPr lang="en-US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&lt;</a:t>
            </a:r>
            <a:r>
              <a:rPr lang="en-US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head</a:t>
            </a:r>
            <a:r>
              <a:rPr lang="en-US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&gt; HTML-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элемента:</a:t>
            </a:r>
          </a:p>
          <a:p>
            <a:endParaRPr lang="ru-RU" sz="28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55546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Куда можно писать </a:t>
            </a:r>
            <a:r>
              <a:rPr lang="en-US" sz="4000" dirty="0">
                <a:latin typeface="PF Kids Pro Grade Five" panose="02000506000000020003" pitchFamily="2" charset="0"/>
              </a:rPr>
              <a:t>CSS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7281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533400" lvl="1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&lt;head&gt;</a:t>
            </a:r>
          </a:p>
          <a:p>
            <a:pPr marL="990600" lvl="2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&lt;style&gt;</a:t>
            </a:r>
          </a:p>
          <a:p>
            <a:pPr marL="1447800" lvl="3" indent="0">
              <a:buNone/>
            </a:pPr>
            <a:r>
              <a:rPr lang="en-US" sz="2000" b="1" dirty="0">
                <a:latin typeface="Courier New" panose="02070309020205020404" pitchFamily="49" charset="0"/>
                <a:cs typeface="Courier New" panose="02070309020205020404" pitchFamily="49" charset="0"/>
              </a:rPr>
              <a:t>body {</a:t>
            </a:r>
          </a:p>
          <a:p>
            <a:pPr marL="1447800" lvl="3" indent="0">
              <a:buNone/>
            </a:pPr>
            <a:r>
              <a:rPr lang="en-US" sz="20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background-color: linen;</a:t>
            </a:r>
          </a:p>
          <a:p>
            <a:pPr marL="1447800" lvl="3" indent="0">
              <a:buNone/>
            </a:pPr>
            <a:r>
              <a:rPr lang="en-US" sz="2000" b="1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</a:p>
          <a:p>
            <a:pPr marL="1447800" lvl="3" indent="0">
              <a:buNone/>
            </a:pPr>
            <a:endParaRPr lang="en-US" sz="20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1447800" lvl="3" indent="0">
              <a:buNone/>
            </a:pPr>
            <a:r>
              <a:rPr lang="en-US" sz="2000" b="1" dirty="0">
                <a:latin typeface="Courier New" panose="02070309020205020404" pitchFamily="49" charset="0"/>
                <a:cs typeface="Courier New" panose="02070309020205020404" pitchFamily="49" charset="0"/>
              </a:rPr>
              <a:t>h1 {</a:t>
            </a:r>
          </a:p>
          <a:p>
            <a:pPr marL="1447800" lvl="3" indent="0">
              <a:buNone/>
            </a:pPr>
            <a:r>
              <a:rPr lang="en-US" sz="20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color: maroon;</a:t>
            </a:r>
          </a:p>
          <a:p>
            <a:pPr marL="1447800" lvl="3" indent="0">
              <a:buNone/>
            </a:pPr>
            <a:r>
              <a:rPr lang="en-US" sz="20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margin-left: 40px;</a:t>
            </a:r>
          </a:p>
          <a:p>
            <a:pPr marL="1447800" lvl="3" indent="0">
              <a:buNone/>
            </a:pPr>
            <a:r>
              <a:rPr lang="en-US" sz="2000" b="1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  <a:r>
              <a:rPr lang="en-US" sz="1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</a:p>
          <a:p>
            <a:pPr marL="990600" lvl="2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&lt;/style&gt;</a:t>
            </a:r>
          </a:p>
          <a:p>
            <a:pPr marL="533400" lvl="1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&lt;/head&gt;</a:t>
            </a:r>
            <a:endParaRPr lang="ru-RU" sz="24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06879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Куда можно писать </a:t>
            </a:r>
            <a:r>
              <a:rPr lang="en-US" sz="4000" dirty="0">
                <a:latin typeface="PF Kids Pro Grade Five" panose="02000506000000020003" pitchFamily="2" charset="0"/>
              </a:rPr>
              <a:t>CSS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949595" y="1728150"/>
            <a:ext cx="729776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Внешняя таблица стилей.</a:t>
            </a:r>
            <a:r>
              <a:rPr lang="en-US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СТАРАЙТЕСЬ ИСПОЛЬЗОВАТЬ ЭТО ВЕЗДЕ. Содержит все стили страницы в одном документе. Такой документ подключается к странице в секции </a:t>
            </a:r>
            <a:r>
              <a:rPr lang="en-US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&lt;</a:t>
            </a:r>
            <a:r>
              <a:rPr lang="en-US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head</a:t>
            </a:r>
            <a:r>
              <a:rPr lang="en-US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&gt; HTML-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документа:</a:t>
            </a:r>
          </a:p>
          <a:p>
            <a:pPr marL="533400" lvl="1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&lt;head&gt;</a:t>
            </a:r>
          </a:p>
          <a:p>
            <a:pPr marL="990600" lvl="2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&lt;link </a:t>
            </a:r>
            <a:r>
              <a:rPr lang="en-US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rel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="stylesheet" type="text/css" </a:t>
            </a:r>
            <a:r>
              <a:rPr lang="en-US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href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="mystyle.css"&gt;</a:t>
            </a:r>
          </a:p>
          <a:p>
            <a:pPr marL="533400" lvl="1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&lt;/head&gt;</a:t>
            </a:r>
            <a:endParaRPr 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7706232"/>
      </p:ext>
    </p:extLst>
  </p:cSld>
  <p:clrMapOvr>
    <a:masterClrMapping/>
  </p:clrMapOvr>
</p:sld>
</file>

<file path=ppt/theme/theme1.xml><?xml version="1.0" encoding="utf-8"?>
<a:theme xmlns:a="http://schemas.openxmlformats.org/drawingml/2006/main" name="Trinculo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457</Words>
  <Application>Microsoft Office PowerPoint</Application>
  <PresentationFormat>Экран (4:3)</PresentationFormat>
  <Paragraphs>72</Paragraphs>
  <Slides>15</Slides>
  <Notes>15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2" baseType="lpstr">
      <vt:lpstr>Shadows Into Light</vt:lpstr>
      <vt:lpstr>Courier New</vt:lpstr>
      <vt:lpstr>Varela Round</vt:lpstr>
      <vt:lpstr>Segoe UI Light</vt:lpstr>
      <vt:lpstr>PF Kids Pro Grade Five</vt:lpstr>
      <vt:lpstr>Arial</vt:lpstr>
      <vt:lpstr>Trinculo template</vt:lpstr>
      <vt:lpstr>Введение в CSS.</vt:lpstr>
      <vt:lpstr>Что такое CSS?</vt:lpstr>
      <vt:lpstr>Как это примерно выглядит</vt:lpstr>
      <vt:lpstr>Синтаксис</vt:lpstr>
      <vt:lpstr>Что такое селектор</vt:lpstr>
      <vt:lpstr>Ещё виды селекторов</vt:lpstr>
      <vt:lpstr>Ещё виды селекторов</vt:lpstr>
      <vt:lpstr>Группировка стилей</vt:lpstr>
      <vt:lpstr>Группировка стилей</vt:lpstr>
      <vt:lpstr>Вложенность</vt:lpstr>
      <vt:lpstr>Математика стилей</vt:lpstr>
      <vt:lpstr>Куда можно писать CSS</vt:lpstr>
      <vt:lpstr>Куда можно писать CSS</vt:lpstr>
      <vt:lpstr>Куда можно писать CSS</vt:lpstr>
      <vt:lpstr>Куда можно писать CSS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is your presentation title</dc:title>
  <cp:lastModifiedBy>Ivan Kazakov</cp:lastModifiedBy>
  <cp:revision>17</cp:revision>
  <dcterms:modified xsi:type="dcterms:W3CDTF">2019-08-25T11:33:56Z</dcterms:modified>
</cp:coreProperties>
</file>