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80" r:id="rId1"/>
  </p:sldMasterIdLst>
  <p:notesMasterIdLst>
    <p:notesMasterId r:id="rId14"/>
  </p:notesMasterIdLst>
  <p:sldIdLst>
    <p:sldId id="256" r:id="rId2"/>
    <p:sldId id="285" r:id="rId3"/>
    <p:sldId id="288" r:id="rId4"/>
    <p:sldId id="290" r:id="rId5"/>
    <p:sldId id="287" r:id="rId6"/>
    <p:sldId id="292" r:id="rId7"/>
    <p:sldId id="293" r:id="rId8"/>
    <p:sldId id="294" r:id="rId9"/>
    <p:sldId id="295" r:id="rId10"/>
    <p:sldId id="296" r:id="rId11"/>
    <p:sldId id="297" r:id="rId12"/>
    <p:sldId id="298" r:id="rId13"/>
  </p:sldIdLst>
  <p:sldSz cx="9144000" cy="6858000" type="screen4x3"/>
  <p:notesSz cx="6858000" cy="9144000"/>
  <p:embeddedFontLst>
    <p:embeddedFont>
      <p:font typeface="PF Kids Pro Grade Five" panose="02000506000000020003" pitchFamily="2" charset="0"/>
      <p:regular r:id="rId15"/>
    </p:embeddedFont>
    <p:embeddedFont>
      <p:font typeface="Segoe UI Light" panose="020B0502040204020203" pitchFamily="34" charset="0"/>
      <p:regular r:id="rId16"/>
      <p:italic r:id="rId17"/>
    </p:embeddedFont>
    <p:embeddedFont>
      <p:font typeface="Shadows Into Light" panose="020B0604020202020204" charset="0"/>
      <p:regular r:id="rId18"/>
    </p:embeddedFont>
    <p:embeddedFont>
      <p:font typeface="Varela Round" panose="020B0604020202020204" charset="-79"/>
      <p:regular r:id="rId19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8786D42D-78F6-43A8-BBA1-182535D95194}">
  <a:tblStyle styleId="{8786D42D-78F6-43A8-BBA1-182535D95194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bottom>
          <a:insideH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insideH>
          <a:insideV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6" d="100"/>
          <a:sy n="86" d="100"/>
        </p:scale>
        <p:origin x="135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" name="Shape 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664749173"/>
      </p:ext>
    </p:extLst>
  </p:cSld>
  <p:clrMap bg1="lt1" tx1="dk1" bg2="dk2" tx2="lt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Shape 102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3" name="Shape 10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0610180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4095695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7885502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26127256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83871424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17399676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Shape 216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7" name="Shape 21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379557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71124254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00287869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85551346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Shape 216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7" name="Shape 21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52442565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7491746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yellow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hape 9"/>
          <p:cNvSpPr txBox="1">
            <a:spLocks noGrp="1"/>
          </p:cNvSpPr>
          <p:nvPr>
            <p:ph type="ctrTitle"/>
          </p:nvPr>
        </p:nvSpPr>
        <p:spPr>
          <a:xfrm>
            <a:off x="1630650" y="2655750"/>
            <a:ext cx="5882700" cy="154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green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hape 11"/>
          <p:cNvSpPr txBox="1">
            <a:spLocks noGrp="1"/>
          </p:cNvSpPr>
          <p:nvPr>
            <p:ph type="ctrTitle"/>
          </p:nvPr>
        </p:nvSpPr>
        <p:spPr>
          <a:xfrm>
            <a:off x="1630650" y="2655750"/>
            <a:ext cx="5882700" cy="154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magenta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hape 13"/>
          <p:cNvSpPr txBox="1">
            <a:spLocks noGrp="1"/>
          </p:cNvSpPr>
          <p:nvPr>
            <p:ph type="ctrTitle"/>
          </p:nvPr>
        </p:nvSpPr>
        <p:spPr>
          <a:xfrm>
            <a:off x="1630650" y="2655750"/>
            <a:ext cx="5882700" cy="154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blu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hape 15"/>
          <p:cNvSpPr txBox="1">
            <a:spLocks noGrp="1"/>
          </p:cNvSpPr>
          <p:nvPr>
            <p:ph type="ctrTitle"/>
          </p:nvPr>
        </p:nvSpPr>
        <p:spPr>
          <a:xfrm>
            <a:off x="1630650" y="2655750"/>
            <a:ext cx="5882700" cy="154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+ 1 column"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hape 25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/>
          <a:lstStyle>
            <a:lvl1pPr lvl="0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9pPr>
          </a:lstStyle>
          <a:p>
            <a:endParaRPr/>
          </a:p>
        </p:txBody>
      </p:sp>
      <p:sp>
        <p:nvSpPr>
          <p:cNvPr id="26" name="Shape 26"/>
          <p:cNvSpPr txBox="1">
            <a:spLocks noGrp="1"/>
          </p:cNvSpPr>
          <p:nvPr>
            <p:ph type="body" idx="1"/>
          </p:nvPr>
        </p:nvSpPr>
        <p:spPr>
          <a:xfrm>
            <a:off x="1070325" y="19186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81000">
              <a:spcBef>
                <a:spcPts val="600"/>
              </a:spcBef>
              <a:spcAft>
                <a:spcPts val="0"/>
              </a:spcAft>
              <a:buSzPts val="2400"/>
              <a:buChar char="▧"/>
              <a:defRPr/>
            </a:lvl1pPr>
            <a:lvl2pPr marL="914400" lvl="1" indent="-355600">
              <a:spcBef>
                <a:spcPts val="0"/>
              </a:spcBef>
              <a:spcAft>
                <a:spcPts val="0"/>
              </a:spcAft>
              <a:buSzPts val="2000"/>
              <a:buChar char="○"/>
              <a:defRPr/>
            </a:lvl2pPr>
            <a:lvl3pPr marL="1371600" lvl="2" indent="-355600">
              <a:spcBef>
                <a:spcPts val="0"/>
              </a:spcBef>
              <a:spcAft>
                <a:spcPts val="0"/>
              </a:spcAft>
              <a:buSzPts val="2000"/>
              <a:buChar char="■"/>
              <a:defRPr/>
            </a:lvl3pPr>
            <a:lvl4pPr marL="1828800" lvl="3" indent="-330200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4pPr>
            <a:lvl5pPr marL="2286000" lvl="4" indent="-330200">
              <a:spcBef>
                <a:spcPts val="0"/>
              </a:spcBef>
              <a:spcAft>
                <a:spcPts val="0"/>
              </a:spcAft>
              <a:buSzPts val="1600"/>
              <a:buChar char="○"/>
              <a:defRPr/>
            </a:lvl5pPr>
            <a:lvl6pPr marL="2743200" lvl="5" indent="-330200">
              <a:spcBef>
                <a:spcPts val="0"/>
              </a:spcBef>
              <a:spcAft>
                <a:spcPts val="0"/>
              </a:spcAft>
              <a:buSzPts val="1600"/>
              <a:buChar char="■"/>
              <a:defRPr/>
            </a:lvl6pPr>
            <a:lvl7pPr marL="3200400" lvl="6" indent="-330200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7pPr>
            <a:lvl8pPr marL="3657600" lvl="7" indent="-330200">
              <a:spcBef>
                <a:spcPts val="0"/>
              </a:spcBef>
              <a:spcAft>
                <a:spcPts val="0"/>
              </a:spcAft>
              <a:buSzPts val="1600"/>
              <a:buChar char="○"/>
              <a:defRPr/>
            </a:lvl8pPr>
            <a:lvl9pPr marL="4114800" lvl="8" indent="-330200">
              <a:spcBef>
                <a:spcPts val="0"/>
              </a:spcBef>
              <a:spcAft>
                <a:spcPts val="0"/>
              </a:spcAft>
              <a:buSzPts val="1600"/>
              <a:buChar char="■"/>
              <a:defRPr/>
            </a:lvl9pPr>
          </a:lstStyle>
          <a:p>
            <a:endParaRPr/>
          </a:p>
        </p:txBody>
      </p:sp>
      <p:sp>
        <p:nvSpPr>
          <p:cNvPr id="27" name="Shape 27"/>
          <p:cNvSpPr/>
          <p:nvPr/>
        </p:nvSpPr>
        <p:spPr>
          <a:xfrm>
            <a:off x="3120675" y="1533250"/>
            <a:ext cx="3060325" cy="15325"/>
          </a:xfrm>
          <a:custGeom>
            <a:avLst/>
            <a:gdLst/>
            <a:ahLst/>
            <a:cxnLst/>
            <a:rect l="0" t="0" r="0" b="0"/>
            <a:pathLst>
              <a:path w="122413" h="613" extrusionOk="0">
                <a:moveTo>
                  <a:pt x="0" y="317"/>
                </a:moveTo>
                <a:cubicBezTo>
                  <a:pt x="40796" y="1116"/>
                  <a:pt x="81608" y="0"/>
                  <a:pt x="122413" y="0"/>
                </a:cubicBezTo>
              </a:path>
            </a:pathLst>
          </a:custGeom>
          <a:noFill/>
          <a:ln w="9525" cap="flat" cmpd="sng">
            <a:solidFill>
              <a:srgbClr val="979CB8"/>
            </a:solidFill>
            <a:prstDash val="solid"/>
            <a:round/>
            <a:headEnd type="none" w="lg" len="lg"/>
            <a:tailEnd type="none" w="lg" len="lg"/>
          </a:ln>
        </p:spPr>
      </p:sp>
      <p:sp>
        <p:nvSpPr>
          <p:cNvPr id="28" name="Shape 28"/>
          <p:cNvSpPr/>
          <p:nvPr/>
        </p:nvSpPr>
        <p:spPr>
          <a:xfrm>
            <a:off x="3068250" y="1577725"/>
            <a:ext cx="3226850" cy="15875"/>
          </a:xfrm>
          <a:custGeom>
            <a:avLst/>
            <a:gdLst/>
            <a:ahLst/>
            <a:cxnLst/>
            <a:rect l="0" t="0" r="0" b="0"/>
            <a:pathLst>
              <a:path w="129074" h="635" extrusionOk="0">
                <a:moveTo>
                  <a:pt x="0" y="0"/>
                </a:moveTo>
                <a:cubicBezTo>
                  <a:pt x="43025" y="0"/>
                  <a:pt x="86048" y="635"/>
                  <a:pt x="129074" y="635"/>
                </a:cubicBezTo>
              </a:path>
            </a:pathLst>
          </a:custGeom>
          <a:noFill/>
          <a:ln w="9525" cap="flat" cmpd="sng">
            <a:solidFill>
              <a:srgbClr val="979CB8"/>
            </a:solidFill>
            <a:prstDash val="solid"/>
            <a:round/>
            <a:headEnd type="none" w="lg" len="lg"/>
            <a:tailEnd type="none" w="lg" len="lg"/>
          </a:ln>
        </p:spPr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Shape 43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/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9pPr>
          </a:lstStyle>
          <a:p>
            <a:endParaRPr/>
          </a:p>
        </p:txBody>
      </p:sp>
      <p:sp>
        <p:nvSpPr>
          <p:cNvPr id="44" name="Shape 44"/>
          <p:cNvSpPr/>
          <p:nvPr/>
        </p:nvSpPr>
        <p:spPr>
          <a:xfrm>
            <a:off x="3120675" y="1533250"/>
            <a:ext cx="3060325" cy="15325"/>
          </a:xfrm>
          <a:custGeom>
            <a:avLst/>
            <a:gdLst/>
            <a:ahLst/>
            <a:cxnLst/>
            <a:rect l="0" t="0" r="0" b="0"/>
            <a:pathLst>
              <a:path w="122413" h="613" extrusionOk="0">
                <a:moveTo>
                  <a:pt x="0" y="317"/>
                </a:moveTo>
                <a:cubicBezTo>
                  <a:pt x="40796" y="1116"/>
                  <a:pt x="81608" y="0"/>
                  <a:pt x="122413" y="0"/>
                </a:cubicBezTo>
              </a:path>
            </a:pathLst>
          </a:custGeom>
          <a:noFill/>
          <a:ln w="9525" cap="flat" cmpd="sng">
            <a:solidFill>
              <a:srgbClr val="979CB8"/>
            </a:solidFill>
            <a:prstDash val="solid"/>
            <a:round/>
            <a:headEnd type="none" w="lg" len="lg"/>
            <a:tailEnd type="none" w="lg" len="lg"/>
          </a:ln>
        </p:spPr>
      </p:sp>
      <p:sp>
        <p:nvSpPr>
          <p:cNvPr id="45" name="Shape 45"/>
          <p:cNvSpPr/>
          <p:nvPr/>
        </p:nvSpPr>
        <p:spPr>
          <a:xfrm>
            <a:off x="3068250" y="1577725"/>
            <a:ext cx="3226850" cy="15875"/>
          </a:xfrm>
          <a:custGeom>
            <a:avLst/>
            <a:gdLst/>
            <a:ahLst/>
            <a:cxnLst/>
            <a:rect l="0" t="0" r="0" b="0"/>
            <a:pathLst>
              <a:path w="129074" h="635" extrusionOk="0">
                <a:moveTo>
                  <a:pt x="0" y="0"/>
                </a:moveTo>
                <a:cubicBezTo>
                  <a:pt x="43025" y="0"/>
                  <a:pt x="86048" y="635"/>
                  <a:pt x="129074" y="635"/>
                </a:cubicBezTo>
              </a:path>
            </a:pathLst>
          </a:custGeom>
          <a:noFill/>
          <a:ln w="9525" cap="flat" cmpd="sng">
            <a:solidFill>
              <a:srgbClr val="979CB8"/>
            </a:solidFill>
            <a:prstDash val="solid"/>
            <a:round/>
            <a:headEnd type="none" w="lg" len="lg"/>
            <a:tailEnd type="none" w="lg" len="lg"/>
          </a:ln>
        </p:spPr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">
    <p:bg>
      <p:bgPr>
        <a:blipFill>
          <a:blip r:embed="rId8">
            <a:alphaModFix/>
          </a:blip>
          <a:stretch>
            <a:fillRect/>
          </a:stretch>
        </a:blip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 txBox="1">
            <a:spLocks noGrp="1"/>
          </p:cNvSpPr>
          <p:nvPr>
            <p:ph type="title"/>
          </p:nvPr>
        </p:nvSpPr>
        <p:spPr>
          <a:xfrm>
            <a:off x="824550" y="689775"/>
            <a:ext cx="7547700" cy="91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/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9pPr>
          </a:lstStyle>
          <a:p>
            <a:endParaRPr/>
          </a:p>
        </p:txBody>
      </p:sp>
      <p:sp>
        <p:nvSpPr>
          <p:cNvPr id="7" name="Shape 7"/>
          <p:cNvSpPr txBox="1">
            <a:spLocks noGrp="1"/>
          </p:cNvSpPr>
          <p:nvPr>
            <p:ph type="body" idx="1"/>
          </p:nvPr>
        </p:nvSpPr>
        <p:spPr>
          <a:xfrm>
            <a:off x="1070325" y="1918650"/>
            <a:ext cx="7056300" cy="408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381000">
              <a:spcBef>
                <a:spcPts val="600"/>
              </a:spcBef>
              <a:spcAft>
                <a:spcPts val="0"/>
              </a:spcAft>
              <a:buClr>
                <a:srgbClr val="505670"/>
              </a:buClr>
              <a:buSzPts val="2400"/>
              <a:buFont typeface="Varela Round"/>
              <a:buChar char="▧"/>
              <a:defRPr sz="24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1pPr>
            <a:lvl2pPr marL="914400" lvl="1" indent="-3556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2000"/>
              <a:buFont typeface="Varela Round"/>
              <a:buChar char="○"/>
              <a:defRPr sz="20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2pPr>
            <a:lvl3pPr marL="1371600" lvl="2" indent="-3556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2000"/>
              <a:buFont typeface="Varela Round"/>
              <a:buChar char="■"/>
              <a:defRPr sz="20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3pPr>
            <a:lvl4pPr marL="1828800" lvl="3" indent="-3302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1600"/>
              <a:buFont typeface="Varela Round"/>
              <a:buChar char="●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4pPr>
            <a:lvl5pPr marL="2286000" lvl="4" indent="-3302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1600"/>
              <a:buFont typeface="Varela Round"/>
              <a:buChar char="○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5pPr>
            <a:lvl6pPr marL="2743200" lvl="5" indent="-3302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1600"/>
              <a:buFont typeface="Varela Round"/>
              <a:buChar char="■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6pPr>
            <a:lvl7pPr marL="3200400" lvl="6" indent="-3302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1600"/>
              <a:buFont typeface="Varela Round"/>
              <a:buChar char="●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7pPr>
            <a:lvl8pPr marL="3657600" lvl="7" indent="-3302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1600"/>
              <a:buFont typeface="Varela Round"/>
              <a:buChar char="○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8pPr>
            <a:lvl9pPr marL="4114800" lvl="8" indent="-3302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1600"/>
              <a:buFont typeface="Varela Round"/>
              <a:buChar char="■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4" r:id="rId5"/>
    <p:sldLayoutId id="2147483657" r:id="rId6"/>
  </p:sldLayoutIdLst>
  <p:transition>
    <p:fade thruBlk="1"/>
  </p:transition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Shape 105"/>
          <p:cNvSpPr txBox="1">
            <a:spLocks noGrp="1"/>
          </p:cNvSpPr>
          <p:nvPr>
            <p:ph type="ctrTitle"/>
          </p:nvPr>
        </p:nvSpPr>
        <p:spPr>
          <a:xfrm>
            <a:off x="1630650" y="2655750"/>
            <a:ext cx="5882700" cy="154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>
                <a:latin typeface="PF Kids Pro Grade Five" panose="02000506000000020003" pitchFamily="2" charset="0"/>
              </a:rPr>
              <a:t>Гиперссылки</a:t>
            </a:r>
            <a:endParaRPr dirty="0">
              <a:latin typeface="PF Kids Pro Grade Five" panose="02000506000000020003" pitchFamily="2" charset="0"/>
            </a:endParaRPr>
          </a:p>
        </p:txBody>
      </p:sp>
      <p:sp>
        <p:nvSpPr>
          <p:cNvPr id="106" name="Shape 106"/>
          <p:cNvSpPr/>
          <p:nvPr/>
        </p:nvSpPr>
        <p:spPr>
          <a:xfrm rot="-4140551">
            <a:off x="2545346" y="1823210"/>
            <a:ext cx="402308" cy="1167266"/>
          </a:xfrm>
          <a:custGeom>
            <a:avLst/>
            <a:gdLst/>
            <a:ahLst/>
            <a:cxnLst/>
            <a:rect l="0" t="0" r="0" b="0"/>
            <a:pathLst>
              <a:path w="30959" h="89819" extrusionOk="0">
                <a:moveTo>
                  <a:pt x="0" y="0"/>
                </a:moveTo>
                <a:cubicBezTo>
                  <a:pt x="5134" y="6917"/>
                  <a:pt x="29561" y="26535"/>
                  <a:pt x="30804" y="41505"/>
                </a:cubicBezTo>
                <a:cubicBezTo>
                  <a:pt x="32047" y="56474"/>
                  <a:pt x="11349" y="81766"/>
                  <a:pt x="7458" y="89819"/>
                </a:cubicBezTo>
              </a:path>
            </a:pathLst>
          </a:custGeom>
          <a:noFill/>
          <a:ln w="9525" cap="flat" cmpd="sng">
            <a:solidFill>
              <a:srgbClr val="FFFFFF"/>
            </a:solidFill>
            <a:prstDash val="dash"/>
            <a:round/>
            <a:headEnd type="none" w="lg" len="lg"/>
            <a:tailEnd type="stealth" w="lg" len="lg"/>
          </a:ln>
        </p:spPr>
      </p:sp>
      <p:sp>
        <p:nvSpPr>
          <p:cNvPr id="107" name="Shape 107"/>
          <p:cNvSpPr/>
          <p:nvPr/>
        </p:nvSpPr>
        <p:spPr>
          <a:xfrm>
            <a:off x="3093675" y="3793182"/>
            <a:ext cx="3153375" cy="34500"/>
          </a:xfrm>
          <a:custGeom>
            <a:avLst/>
            <a:gdLst/>
            <a:ahLst/>
            <a:cxnLst/>
            <a:rect l="0" t="0" r="0" b="0"/>
            <a:pathLst>
              <a:path w="126135" h="1380" extrusionOk="0">
                <a:moveTo>
                  <a:pt x="0" y="973"/>
                </a:moveTo>
                <a:cubicBezTo>
                  <a:pt x="29074" y="973"/>
                  <a:pt x="58157" y="273"/>
                  <a:pt x="87224" y="973"/>
                </a:cubicBezTo>
                <a:cubicBezTo>
                  <a:pt x="100194" y="1285"/>
                  <a:pt x="113311" y="1974"/>
                  <a:pt x="126135" y="0"/>
                </a:cubicBezTo>
              </a:path>
            </a:pathLst>
          </a:custGeom>
          <a:noFill/>
          <a:ln w="9525" cap="flat" cmpd="sng">
            <a:solidFill>
              <a:srgbClr val="FFFFFF"/>
            </a:solidFill>
            <a:prstDash val="solid"/>
            <a:round/>
            <a:headEnd type="none" w="lg" len="lg"/>
            <a:tailEnd type="none" w="lg" len="lg"/>
          </a:ln>
        </p:spPr>
      </p:sp>
      <p:sp>
        <p:nvSpPr>
          <p:cNvPr id="108" name="Shape 108"/>
          <p:cNvSpPr/>
          <p:nvPr/>
        </p:nvSpPr>
        <p:spPr>
          <a:xfrm>
            <a:off x="3020700" y="3840935"/>
            <a:ext cx="3177700" cy="41425"/>
          </a:xfrm>
          <a:custGeom>
            <a:avLst/>
            <a:gdLst/>
            <a:ahLst/>
            <a:cxnLst/>
            <a:rect l="0" t="0" r="0" b="0"/>
            <a:pathLst>
              <a:path w="127108" h="1657" extrusionOk="0">
                <a:moveTo>
                  <a:pt x="0" y="1657"/>
                </a:moveTo>
                <a:cubicBezTo>
                  <a:pt x="42249" y="-1531"/>
                  <a:pt x="84738" y="1008"/>
                  <a:pt x="127108" y="1008"/>
                </a:cubicBezTo>
              </a:path>
            </a:pathLst>
          </a:custGeom>
          <a:noFill/>
          <a:ln w="9525" cap="flat" cmpd="sng">
            <a:solidFill>
              <a:srgbClr val="FFFFFF"/>
            </a:solidFill>
            <a:prstDash val="solid"/>
            <a:round/>
            <a:headEnd type="none" w="lg" len="lg"/>
            <a:tailEnd type="none" w="lg" len="lg"/>
          </a:ln>
        </p:spPr>
      </p:sp>
      <p:cxnSp>
        <p:nvCxnSpPr>
          <p:cNvPr id="109" name="Shape 109"/>
          <p:cNvCxnSpPr/>
          <p:nvPr/>
        </p:nvCxnSpPr>
        <p:spPr>
          <a:xfrm rot="10800000" flipH="1">
            <a:off x="6658013" y="1868626"/>
            <a:ext cx="291900" cy="543000"/>
          </a:xfrm>
          <a:prstGeom prst="straightConnector1">
            <a:avLst/>
          </a:prstGeom>
          <a:noFill/>
          <a:ln w="9525" cap="flat" cmpd="sng">
            <a:solidFill>
              <a:srgbClr val="FFFFFF"/>
            </a:solidFill>
            <a:prstDash val="dash"/>
            <a:round/>
            <a:headEnd type="stealth" w="lg" len="lg"/>
            <a:tailEnd type="none" w="lg" len="lg"/>
          </a:ln>
        </p:spPr>
      </p:cxn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000" dirty="0">
                <a:latin typeface="PF Kids Pro Grade Five" panose="02000506000000020003" pitchFamily="2" charset="0"/>
              </a:rPr>
              <a:t>Ещё раз на всякий случай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9186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lvl="0" indent="0">
              <a:buNone/>
            </a:pPr>
            <a:r>
              <a:rPr lang="ru-RU" dirty="0">
                <a:latin typeface="Segoe UI Light" panose="020B0502040204020203" pitchFamily="34" charset="0"/>
                <a:cs typeface="Segoe UI Light" panose="020B0502040204020203" pitchFamily="34" charset="0"/>
              </a:rPr>
              <a:t>Тег &lt;a&gt; определяет гиперссылку, которая используется для ссылки с одной страницы на другую.</a:t>
            </a:r>
          </a:p>
          <a:p>
            <a:pPr marL="76200" lvl="0" indent="0">
              <a:buNone/>
            </a:pPr>
            <a:r>
              <a:rPr lang="ru-RU" dirty="0">
                <a:latin typeface="Segoe UI Light" panose="020B0502040204020203" pitchFamily="34" charset="0"/>
                <a:cs typeface="Segoe UI Light" panose="020B0502040204020203" pitchFamily="34" charset="0"/>
              </a:rPr>
              <a:t>По умолчанию ссылки будут отображаться следующим образом во всех браузерах:</a:t>
            </a:r>
          </a:p>
          <a:p>
            <a:r>
              <a:rPr lang="ru-RU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непосещённая</a:t>
            </a:r>
            <a:r>
              <a:rPr lang="ru-RU" dirty="0">
                <a:latin typeface="Segoe UI Light" panose="020B0502040204020203" pitchFamily="34" charset="0"/>
                <a:cs typeface="Segoe UI Light" panose="020B0502040204020203" pitchFamily="34" charset="0"/>
              </a:rPr>
              <a:t> ссылка подчеркнута и синяя</a:t>
            </a:r>
          </a:p>
          <a:p>
            <a:r>
              <a:rPr lang="ru-RU" dirty="0">
                <a:latin typeface="Segoe UI Light" panose="020B0502040204020203" pitchFamily="34" charset="0"/>
                <a:cs typeface="Segoe UI Light" panose="020B0502040204020203" pitchFamily="34" charset="0"/>
              </a:rPr>
              <a:t>посещенная ссылка подчеркнута и фиолетовая</a:t>
            </a:r>
          </a:p>
          <a:p>
            <a:r>
              <a:rPr lang="ru-RU" dirty="0">
                <a:latin typeface="Segoe UI Light" panose="020B0502040204020203" pitchFamily="34" charset="0"/>
                <a:cs typeface="Segoe UI Light" panose="020B0502040204020203" pitchFamily="34" charset="0"/>
              </a:rPr>
              <a:t>активная ссылка подчеркнута и красная</a:t>
            </a:r>
            <a:endParaRPr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34945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en-US" sz="4000" dirty="0" err="1">
                <a:latin typeface="PF Kids Pro Grade Five" panose="02000506000000020003" pitchFamily="2" charset="0"/>
              </a:rPr>
              <a:t>Href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728150"/>
            <a:ext cx="7056300" cy="430435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lvl="0" indent="0">
              <a:buNone/>
            </a:pPr>
            <a:r>
              <a:rPr lang="ru-RU" dirty="0">
                <a:latin typeface="Segoe UI Light" panose="020B0502040204020203" pitchFamily="34" charset="0"/>
                <a:cs typeface="Segoe UI Light" panose="020B0502040204020203" pitchFamily="34" charset="0"/>
              </a:rPr>
              <a:t>Что в него можно писать:</a:t>
            </a:r>
          </a:p>
          <a:p>
            <a:r>
              <a:rPr lang="ru-RU" dirty="0">
                <a:latin typeface="Segoe UI Light" panose="020B0502040204020203" pitchFamily="34" charset="0"/>
                <a:cs typeface="Segoe UI Light" panose="020B0502040204020203" pitchFamily="34" charset="0"/>
              </a:rPr>
              <a:t>абсолютный </a:t>
            </a:r>
            <a:r>
              <a:rPr lang="en-US" dirty="0">
                <a:latin typeface="Segoe UI Light" panose="020B0502040204020203" pitchFamily="34" charset="0"/>
                <a:cs typeface="Segoe UI Light" panose="020B0502040204020203" pitchFamily="34" charset="0"/>
              </a:rPr>
              <a:t>URL-</a:t>
            </a:r>
            <a:r>
              <a:rPr lang="ru-RU" dirty="0">
                <a:latin typeface="Segoe UI Light" panose="020B0502040204020203" pitchFamily="34" charset="0"/>
                <a:cs typeface="Segoe UI Light" panose="020B0502040204020203" pitchFamily="34" charset="0"/>
              </a:rPr>
              <a:t>адрес - указывает на другой веб-сайт (</a:t>
            </a:r>
            <a:r>
              <a:rPr lang="en-US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href</a:t>
            </a:r>
            <a:r>
              <a:rPr lang="en-US" dirty="0">
                <a:latin typeface="Segoe UI Light" panose="020B0502040204020203" pitchFamily="34" charset="0"/>
                <a:cs typeface="Segoe UI Light" panose="020B0502040204020203" pitchFamily="34" charset="0"/>
              </a:rPr>
              <a:t>="https://www.google.com/").</a:t>
            </a:r>
          </a:p>
          <a:p>
            <a:r>
              <a:rPr lang="ru-RU" dirty="0">
                <a:latin typeface="Segoe UI Light" panose="020B0502040204020203" pitchFamily="34" charset="0"/>
                <a:cs typeface="Segoe UI Light" panose="020B0502040204020203" pitchFamily="34" charset="0"/>
              </a:rPr>
              <a:t>относительный </a:t>
            </a:r>
            <a:r>
              <a:rPr lang="en-US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url</a:t>
            </a:r>
            <a:r>
              <a:rPr lang="en-US" dirty="0">
                <a:latin typeface="Segoe UI Light" panose="020B0502040204020203" pitchFamily="34" charset="0"/>
                <a:cs typeface="Segoe UI Light" panose="020B0502040204020203" pitchFamily="34" charset="0"/>
              </a:rPr>
              <a:t> - </a:t>
            </a:r>
            <a:r>
              <a:rPr lang="ru-RU" dirty="0">
                <a:latin typeface="Segoe UI Light" panose="020B0502040204020203" pitchFamily="34" charset="0"/>
                <a:cs typeface="Segoe UI Light" panose="020B0502040204020203" pitchFamily="34" charset="0"/>
              </a:rPr>
              <a:t>указывает на файл внутри веб-сайта (</a:t>
            </a:r>
            <a:r>
              <a:rPr lang="en-US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href</a:t>
            </a:r>
            <a:r>
              <a:rPr lang="en-US" dirty="0">
                <a:latin typeface="Segoe UI Light" panose="020B0502040204020203" pitchFamily="34" charset="0"/>
                <a:cs typeface="Segoe UI Light" panose="020B0502040204020203" pitchFamily="34" charset="0"/>
              </a:rPr>
              <a:t>=“/user.html").</a:t>
            </a:r>
          </a:p>
          <a:p>
            <a:r>
              <a:rPr lang="ru-RU" dirty="0">
                <a:latin typeface="Segoe UI Light" panose="020B0502040204020203" pitchFamily="34" charset="0"/>
                <a:cs typeface="Segoe UI Light" panose="020B0502040204020203" pitchFamily="34" charset="0"/>
              </a:rPr>
              <a:t>ссылка на элемент с указанным идентификатором внутри страницы (</a:t>
            </a:r>
            <a:r>
              <a:rPr lang="en-US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href</a:t>
            </a:r>
            <a:r>
              <a:rPr lang="en-US" dirty="0">
                <a:latin typeface="Segoe UI Light" panose="020B0502040204020203" pitchFamily="34" charset="0"/>
                <a:cs typeface="Segoe UI Light" panose="020B0502040204020203" pitchFamily="34" charset="0"/>
              </a:rPr>
              <a:t>="#top")</a:t>
            </a:r>
          </a:p>
          <a:p>
            <a:r>
              <a:rPr lang="ru-RU" dirty="0">
                <a:latin typeface="Segoe UI Light" panose="020B0502040204020203" pitchFamily="34" charset="0"/>
                <a:cs typeface="Segoe UI Light" panose="020B0502040204020203" pitchFamily="34" charset="0"/>
              </a:rPr>
              <a:t>другие протоколы (</a:t>
            </a:r>
            <a:r>
              <a:rPr lang="en-US" dirty="0">
                <a:latin typeface="Segoe UI Light" panose="020B0502040204020203" pitchFamily="34" charset="0"/>
                <a:cs typeface="Segoe UI Light" panose="020B0502040204020203" pitchFamily="34" charset="0"/>
              </a:rPr>
              <a:t>https: //, ftp: //, mailto:, </a:t>
            </a:r>
            <a:r>
              <a:rPr lang="en-US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tel</a:t>
            </a:r>
            <a:r>
              <a:rPr lang="en-US" dirty="0">
                <a:latin typeface="Segoe UI Light" panose="020B0502040204020203" pitchFamily="34" charset="0"/>
                <a:cs typeface="Segoe UI Light" panose="020B0502040204020203" pitchFamily="34" charset="0"/>
              </a:rPr>
              <a:t>:</a:t>
            </a:r>
            <a:r>
              <a:rPr lang="ru-RU" dirty="0">
                <a:latin typeface="Segoe UI Light" panose="020B0502040204020203" pitchFamily="34" charset="0"/>
                <a:cs typeface="Segoe UI Light" panose="020B0502040204020203" pitchFamily="34" charset="0"/>
              </a:rPr>
              <a:t>)</a:t>
            </a:r>
          </a:p>
          <a:p>
            <a:r>
              <a:rPr lang="ru-RU" dirty="0">
                <a:latin typeface="Segoe UI Light" panose="020B0502040204020203" pitchFamily="34" charset="0"/>
                <a:cs typeface="Segoe UI Light" panose="020B0502040204020203" pitchFamily="34" charset="0"/>
              </a:rPr>
              <a:t>скрипт (</a:t>
            </a:r>
            <a:r>
              <a:rPr lang="en-US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href</a:t>
            </a:r>
            <a:r>
              <a:rPr lang="en-US" dirty="0">
                <a:latin typeface="Segoe UI Light" panose="020B0502040204020203" pitchFamily="34" charset="0"/>
                <a:cs typeface="Segoe UI Light" panose="020B0502040204020203" pitchFamily="34" charset="0"/>
              </a:rPr>
              <a:t> = "javascript: alert ('hello');")</a:t>
            </a:r>
            <a:endParaRPr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63686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en-US" sz="4000" dirty="0">
                <a:latin typeface="PF Kids Pro Grade Five" panose="02000506000000020003" pitchFamily="2" charset="0"/>
              </a:rPr>
              <a:t>Target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639250"/>
            <a:ext cx="7056300" cy="430435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lvl="0" indent="0">
              <a:buNone/>
            </a:pPr>
            <a:r>
              <a:rPr lang="ru-RU" sz="2300" dirty="0">
                <a:latin typeface="Segoe UI Light" panose="020B0502040204020203" pitchFamily="34" charset="0"/>
                <a:cs typeface="Segoe UI Light" panose="020B0502040204020203" pitchFamily="34" charset="0"/>
              </a:rPr>
              <a:t>Атрибут указывает, где будет открыт связанный документ.</a:t>
            </a:r>
          </a:p>
          <a:p>
            <a:pPr marL="76200" lvl="0" indent="0">
              <a:buNone/>
            </a:pPr>
            <a:r>
              <a:rPr lang="ru-RU" sz="2300" dirty="0">
                <a:latin typeface="Segoe UI Light" panose="020B0502040204020203" pitchFamily="34" charset="0"/>
                <a:cs typeface="Segoe UI Light" panose="020B0502040204020203" pitchFamily="34" charset="0"/>
              </a:rPr>
              <a:t>Возможные значения:</a:t>
            </a:r>
          </a:p>
          <a:p>
            <a:r>
              <a:rPr lang="ru-RU" sz="2300" dirty="0">
                <a:latin typeface="Segoe UI Light" panose="020B0502040204020203" pitchFamily="34" charset="0"/>
                <a:cs typeface="Segoe UI Light" panose="020B0502040204020203" pitchFamily="34" charset="0"/>
              </a:rPr>
              <a:t>_</a:t>
            </a:r>
            <a:r>
              <a:rPr lang="ru-RU" sz="2300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blank</a:t>
            </a:r>
            <a:r>
              <a:rPr lang="ru-RU" sz="2300" dirty="0">
                <a:latin typeface="Segoe UI Light" panose="020B0502040204020203" pitchFamily="34" charset="0"/>
                <a:cs typeface="Segoe UI Light" panose="020B0502040204020203" pitchFamily="34" charset="0"/>
              </a:rPr>
              <a:t> открывает связанный документ в новом окне или вкладке</a:t>
            </a:r>
          </a:p>
          <a:p>
            <a:r>
              <a:rPr lang="ru-RU" sz="2300" dirty="0">
                <a:latin typeface="Segoe UI Light" panose="020B0502040204020203" pitchFamily="34" charset="0"/>
                <a:cs typeface="Segoe UI Light" panose="020B0502040204020203" pitchFamily="34" charset="0"/>
              </a:rPr>
              <a:t>_</a:t>
            </a:r>
            <a:r>
              <a:rPr lang="en-US" sz="2300" dirty="0">
                <a:latin typeface="Segoe UI Light" panose="020B0502040204020203" pitchFamily="34" charset="0"/>
                <a:cs typeface="Segoe UI Light" panose="020B0502040204020203" pitchFamily="34" charset="0"/>
              </a:rPr>
              <a:t>self </a:t>
            </a:r>
            <a:r>
              <a:rPr lang="ru-RU" sz="2300" dirty="0">
                <a:latin typeface="Segoe UI Light" panose="020B0502040204020203" pitchFamily="34" charset="0"/>
                <a:cs typeface="Segoe UI Light" panose="020B0502040204020203" pitchFamily="34" charset="0"/>
              </a:rPr>
              <a:t>открывает связанный документ в том же фрейме, что и при нажатии (это по умолчанию)</a:t>
            </a:r>
          </a:p>
          <a:p>
            <a:r>
              <a:rPr lang="ru-RU" sz="2300" dirty="0">
                <a:latin typeface="Segoe UI Light" panose="020B0502040204020203" pitchFamily="34" charset="0"/>
                <a:cs typeface="Segoe UI Light" panose="020B0502040204020203" pitchFamily="34" charset="0"/>
              </a:rPr>
              <a:t>_</a:t>
            </a:r>
            <a:r>
              <a:rPr lang="ru-RU" sz="2300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parent</a:t>
            </a:r>
            <a:r>
              <a:rPr lang="ru-RU" sz="2300" dirty="0">
                <a:latin typeface="Segoe UI Light" panose="020B0502040204020203" pitchFamily="34" charset="0"/>
                <a:cs typeface="Segoe UI Light" panose="020B0502040204020203" pitchFamily="34" charset="0"/>
              </a:rPr>
              <a:t> открывает связанный документ в родительском фрейме</a:t>
            </a:r>
          </a:p>
          <a:p>
            <a:r>
              <a:rPr lang="ru-RU" sz="2300" dirty="0">
                <a:latin typeface="Segoe UI Light" panose="020B0502040204020203" pitchFamily="34" charset="0"/>
                <a:cs typeface="Segoe UI Light" panose="020B0502040204020203" pitchFamily="34" charset="0"/>
              </a:rPr>
              <a:t>_</a:t>
            </a:r>
            <a:r>
              <a:rPr lang="ru-RU" sz="2300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top</a:t>
            </a:r>
            <a:r>
              <a:rPr lang="ru-RU" sz="2300" dirty="0">
                <a:latin typeface="Segoe UI Light" panose="020B0502040204020203" pitchFamily="34" charset="0"/>
                <a:cs typeface="Segoe UI Light" panose="020B0502040204020203" pitchFamily="34" charset="0"/>
              </a:rPr>
              <a:t> отменят все фреймы и загружает страницу в полном окне</a:t>
            </a:r>
            <a:endParaRPr sz="2300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90305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000" dirty="0">
                <a:latin typeface="PF Kids Pro Grade Five" panose="02000506000000020003" pitchFamily="2" charset="0"/>
              </a:rPr>
              <a:t>Важно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9186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lvl="0" indent="0">
              <a:buNone/>
            </a:pPr>
            <a:r>
              <a:rPr 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Атрибут:</a:t>
            </a:r>
            <a:r>
              <a:rPr lang="en-US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ru-RU" sz="2800" b="1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target</a:t>
            </a:r>
            <a:r>
              <a:rPr 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 не может присутствовать, если атрибут </a:t>
            </a:r>
            <a:r>
              <a:rPr lang="ru-RU" sz="2800" b="1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href</a:t>
            </a:r>
            <a:r>
              <a:rPr lang="ru-RU" sz="28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отсутствует.</a:t>
            </a:r>
            <a:endParaRPr lang="en-US" sz="2800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 marL="76200" lvl="0" indent="0">
              <a:buNone/>
            </a:pPr>
            <a:r>
              <a:rPr 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Страница обычно отображается в текущем окне браузера, если не указана другая цель.</a:t>
            </a:r>
            <a:endParaRPr sz="2800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26375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000" dirty="0">
                <a:latin typeface="PF Kids Pro Grade Five" panose="02000506000000020003" pitchFamily="2" charset="0"/>
              </a:rPr>
              <a:t>Audio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9186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lvl="0" indent="0">
              <a:buNone/>
            </a:pPr>
            <a:r>
              <a:rPr 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Тег &lt;audio&gt; определяет звук, например музыку или другие </a:t>
            </a:r>
            <a:r>
              <a:rPr lang="ru-RU" sz="2800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аудиопотоки</a:t>
            </a:r>
            <a:r>
              <a:rPr 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.</a:t>
            </a:r>
          </a:p>
          <a:p>
            <a:pPr marL="76200" lvl="0" indent="0">
              <a:buNone/>
            </a:pPr>
            <a:r>
              <a:rPr 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В настоящее время существует 3 поддерживаемых форматов файлов для элемента &lt;audio&gt;: MP3, WAV и OGG.</a:t>
            </a:r>
          </a:p>
          <a:p>
            <a:pPr marL="76200" lvl="0" indent="0">
              <a:buNone/>
            </a:pPr>
            <a:r>
              <a:rPr 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Любой текст внутри &lt;audio&gt; и &lt;/ audio&gt; будет отображаться в браузерах, которые не поддерживают тег &lt;audio&gt;.</a:t>
            </a:r>
            <a:endParaRPr sz="2800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16646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Shape 219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000" dirty="0">
                <a:latin typeface="PF Kids Pro Grade Five" panose="02000506000000020003" pitchFamily="2" charset="0"/>
              </a:rPr>
              <a:t>Что где поддерживается</a:t>
            </a:r>
            <a:endParaRPr sz="4000" dirty="0">
              <a:latin typeface="PF Kids Pro Grade Five" panose="02000506000000020003" pitchFamily="2" charset="0"/>
            </a:endParaRPr>
          </a:p>
        </p:txBody>
      </p:sp>
      <p:graphicFrame>
        <p:nvGraphicFramePr>
          <p:cNvPr id="220" name="Shape 220"/>
          <p:cNvGraphicFramePr/>
          <p:nvPr>
            <p:extLst>
              <p:ext uri="{D42A27DB-BD31-4B8C-83A1-F6EECF244321}">
                <p14:modId xmlns:p14="http://schemas.microsoft.com/office/powerpoint/2010/main" val="3223821113"/>
              </p:ext>
            </p:extLst>
          </p:nvPr>
        </p:nvGraphicFramePr>
        <p:xfrm>
          <a:off x="1620450" y="1908175"/>
          <a:ext cx="6055500" cy="3999095"/>
        </p:xfrm>
        <a:graphic>
          <a:graphicData uri="http://schemas.openxmlformats.org/drawingml/2006/table">
            <a:tbl>
              <a:tblPr>
                <a:noFill/>
                <a:tableStyleId>{8786D42D-78F6-43A8-BBA1-182535D95194}</a:tableStyleId>
              </a:tblPr>
              <a:tblGrid>
                <a:gridCol w="15138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138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138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138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653521">
                <a:tc>
                  <a:txBody>
                    <a:bodyPr/>
                    <a:lstStyle/>
                    <a:p>
                      <a:pPr marL="0" lvl="0" indent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0" i="0" u="none" strike="noStrike" cap="none" dirty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Varela Round"/>
                        </a:rPr>
                        <a:t>Browser</a:t>
                      </a:r>
                      <a:endParaRPr sz="1800" b="0" i="0" u="none" strike="noStrike" cap="none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Varela Round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9CB8">
                        <a:alpha val="1538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0" i="0" u="none" strike="noStrike" cap="none" dirty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MP3</a:t>
                      </a:r>
                      <a:endParaRPr sz="1800" b="0" i="0" u="none" strike="noStrike" cap="none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Varela Round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9CB8">
                        <a:alpha val="1538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0" i="0" u="none" strike="noStrike" cap="none" dirty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WAV</a:t>
                      </a:r>
                      <a:endParaRPr sz="1800" b="0" i="0" u="none" strike="noStrike" cap="none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Varela Round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9CB8">
                        <a:alpha val="1538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0" i="0" u="none" strike="noStrike" cap="none" dirty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OGG</a:t>
                      </a:r>
                      <a:endParaRPr sz="1800" b="0" i="0" u="none" strike="noStrike" cap="none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Varela Round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9CB8">
                        <a:alpha val="1538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53521">
                <a:tc>
                  <a:txBody>
                    <a:bodyPr/>
                    <a:lstStyle/>
                    <a:p>
                      <a:pPr marL="0" lvl="0" indent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0" i="0" u="none" strike="noStrike" cap="none" dirty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Internet Explorer</a:t>
                      </a:r>
                      <a:endParaRPr sz="1800" b="0" i="0" u="none" strike="noStrike" cap="none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Varela Round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2800" b="1" i="0" u="none" strike="noStrike" cap="none" dirty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+</a:t>
                      </a:r>
                      <a:endParaRPr sz="2800" b="1" i="0" u="none" strike="noStrike" cap="none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Varela Round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2800" b="1" i="0" u="none" strike="noStrike" cap="none" dirty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-</a:t>
                      </a:r>
                      <a:endParaRPr sz="2800" b="1" i="0" u="none" strike="noStrike" cap="none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Varela Round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2800" b="1" i="0" u="none" strike="noStrike" cap="none" dirty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-</a:t>
                      </a:r>
                      <a:endParaRPr sz="2800" b="1" i="0" u="none" strike="noStrike" cap="none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Varela Round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53521">
                <a:tc>
                  <a:txBody>
                    <a:bodyPr/>
                    <a:lstStyle/>
                    <a:p>
                      <a:pPr marL="0" lvl="0" indent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0" i="0" u="none" strike="noStrike" cap="none" dirty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Chrome</a:t>
                      </a:r>
                      <a:endParaRPr sz="1800" b="0" i="0" u="none" strike="noStrike" cap="none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Varela Round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2800" b="1" i="0" u="none" strike="noStrike" cap="none" dirty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+</a:t>
                      </a:r>
                      <a:endParaRPr lang="ru-RU" sz="2800" b="1" i="0" u="none" strike="noStrike" cap="none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Varela Round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2800" b="1" i="0" u="none" strike="noStrike" cap="none" dirty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+</a:t>
                      </a:r>
                      <a:endParaRPr lang="ru-RU" sz="2800" b="1" i="0" u="none" strike="noStrike" cap="none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Varela Round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2800" b="1" i="0" u="none" strike="noStrike" cap="none" dirty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+</a:t>
                      </a:r>
                      <a:endParaRPr lang="ru-RU" sz="2800" b="1" i="0" u="none" strike="noStrike" cap="none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Varela Round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53521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0" i="0" u="none" strike="noStrike" cap="none" dirty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Firefox</a:t>
                      </a:r>
                      <a:endParaRPr sz="1800" b="0" i="0" u="none" strike="noStrike" cap="none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Varela Round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2800" b="1" i="0" u="none" strike="noStrike" cap="none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+</a:t>
                      </a:r>
                      <a:endParaRPr lang="ru-RU" sz="2800" b="1" i="0" u="none" strike="noStrike" cap="none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Varela Round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2800" b="1" i="0" u="none" strike="noStrike" cap="none" dirty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+</a:t>
                      </a:r>
                      <a:endParaRPr lang="ru-RU" sz="2800" b="1" i="0" u="none" strike="noStrike" cap="none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Varela Round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2800" b="1" i="0" u="none" strike="noStrike" cap="none" dirty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+</a:t>
                      </a:r>
                      <a:endParaRPr lang="ru-RU" sz="2800" b="1" i="0" u="none" strike="noStrike" cap="none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Varela Round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53521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0" i="0" u="none" strike="noStrike" cap="none" dirty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Safari</a:t>
                      </a:r>
                      <a:endParaRPr sz="1800" b="0" i="0" u="none" strike="noStrike" cap="none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Varela Round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2800" b="1" i="0" u="none" strike="noStrike" cap="none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+</a:t>
                      </a:r>
                      <a:endParaRPr lang="ru-RU" sz="2800" b="1" i="0" u="none" strike="noStrike" cap="none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Varela Round"/>
                      </a:endParaRPr>
                    </a:p>
                  </a:txBody>
                  <a:tcPr marL="91425" marR="91425" marT="91425" marB="91425" anchor="ctr">
                    <a:lnL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2800" b="1" i="0" u="none" strike="noStrike" cap="none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+</a:t>
                      </a:r>
                      <a:endParaRPr lang="ru-RU" sz="2800" b="1" i="0" u="none" strike="noStrike" cap="none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Varela Round"/>
                      </a:endParaRPr>
                    </a:p>
                  </a:txBody>
                  <a:tcPr marL="91425" marR="91425" marT="91425" marB="91425" anchor="ctr">
                    <a:lnL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2800" b="1" i="0" u="none" strike="noStrike" cap="none" dirty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-</a:t>
                      </a:r>
                      <a:endParaRPr sz="2800" b="1" i="0" u="none" strike="noStrike" cap="none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Varela Round"/>
                      </a:endParaRPr>
                    </a:p>
                  </a:txBody>
                  <a:tcPr marL="91425" marR="91425" marT="91425" marB="91425" anchor="ctr">
                    <a:lnL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53521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0" i="0" u="none" strike="noStrike" cap="none" dirty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Opera</a:t>
                      </a:r>
                      <a:endParaRPr sz="1800" b="0" i="0" u="none" strike="noStrike" cap="none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Varela Round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2800" b="1" i="0" u="none" strike="noStrike" cap="none" dirty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+</a:t>
                      </a:r>
                      <a:endParaRPr lang="ru-RU" sz="2800" b="1" i="0" u="none" strike="noStrike" cap="none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Varela Round"/>
                      </a:endParaRPr>
                    </a:p>
                  </a:txBody>
                  <a:tcPr marL="91425" marR="91425" marT="91425" marB="91425" anchor="ctr">
                    <a:lnL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2800" b="1" i="0" u="none" strike="noStrike" cap="none" dirty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+</a:t>
                      </a:r>
                      <a:endParaRPr lang="ru-RU" sz="2800" b="1" i="0" u="none" strike="noStrike" cap="none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Varela Round"/>
                      </a:endParaRPr>
                    </a:p>
                  </a:txBody>
                  <a:tcPr marL="91425" marR="91425" marT="91425" marB="91425" anchor="ctr">
                    <a:lnL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2800" b="1" i="0" u="none" strike="noStrike" cap="none" dirty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+</a:t>
                      </a:r>
                      <a:endParaRPr lang="ru-RU" sz="2800" b="1" i="0" u="none" strike="noStrike" cap="none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Varela Round"/>
                      </a:endParaRPr>
                    </a:p>
                  </a:txBody>
                  <a:tcPr marL="91425" marR="91425" marT="91425" marB="91425" anchor="ctr">
                    <a:lnL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867669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000" dirty="0">
                <a:latin typeface="PF Kids Pro Grade Five" panose="02000506000000020003" pitchFamily="2" charset="0"/>
              </a:rPr>
              <a:t>Атрибуты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9186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en-US" sz="2800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Autoplay</a:t>
            </a:r>
            <a:r>
              <a:rPr 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 - указывает, что звук начнется, как только он будет готов</a:t>
            </a:r>
          </a:p>
          <a:p>
            <a:r>
              <a:rPr lang="en-US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Controls</a:t>
            </a:r>
            <a:r>
              <a:rPr 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 - указывает, что должны отображаться элементы управления аудио (например, кнопка воспроизведения / паузы и т. д.)</a:t>
            </a:r>
          </a:p>
          <a:p>
            <a:r>
              <a:rPr lang="en-US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Loop</a:t>
            </a:r>
            <a:r>
              <a:rPr 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 - указывает, что звук начнется снова, когда он будет завершен.</a:t>
            </a:r>
          </a:p>
        </p:txBody>
      </p:sp>
    </p:spTree>
    <p:extLst>
      <p:ext uri="{BB962C8B-B14F-4D97-AF65-F5344CB8AC3E}">
        <p14:creationId xmlns:p14="http://schemas.microsoft.com/office/powerpoint/2010/main" val="16735270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000" dirty="0">
                <a:latin typeface="PF Kids Pro Grade Five" panose="02000506000000020003" pitchFamily="2" charset="0"/>
              </a:rPr>
              <a:t>Атрибуты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9186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en-US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Muted</a:t>
            </a:r>
            <a:r>
              <a:rPr lang="ru-RU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 - указывает, что аудио выход должен быть отключен</a:t>
            </a:r>
          </a:p>
          <a:p>
            <a:r>
              <a:rPr lang="en-US" sz="3200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Src</a:t>
            </a:r>
            <a:r>
              <a:rPr lang="ru-RU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 - указывает </a:t>
            </a:r>
            <a:r>
              <a:rPr lang="en-US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URL-</a:t>
            </a:r>
            <a:r>
              <a:rPr lang="ru-RU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адрес аудиофайла</a:t>
            </a:r>
          </a:p>
        </p:txBody>
      </p:sp>
    </p:spTree>
    <p:extLst>
      <p:ext uri="{BB962C8B-B14F-4D97-AF65-F5344CB8AC3E}">
        <p14:creationId xmlns:p14="http://schemas.microsoft.com/office/powerpoint/2010/main" val="3268093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000" dirty="0">
                <a:latin typeface="PF Kids Pro Grade Five" panose="02000506000000020003" pitchFamily="2" charset="0"/>
              </a:rPr>
              <a:t>Video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9186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lvl="0" indent="0">
              <a:buNone/>
            </a:pPr>
            <a:r>
              <a:rPr lang="ru-RU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Тег &lt;video&gt; указывает видео, например, видеоклип или другие видеопотоки.</a:t>
            </a:r>
          </a:p>
          <a:p>
            <a:pPr marL="76200" lvl="0" indent="0">
              <a:buNone/>
            </a:pPr>
            <a:r>
              <a:rPr lang="ru-RU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В настоящее время существует 3 поддерживаемых </a:t>
            </a:r>
            <a:r>
              <a:rPr lang="ru-RU" sz="3200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видеоформата</a:t>
            </a:r>
            <a:r>
              <a:rPr lang="ru-RU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 для элемента &lt;video&gt;: MP4, WEBM и OGG</a:t>
            </a:r>
            <a:r>
              <a:rPr lang="en-US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/</a:t>
            </a:r>
            <a:endParaRPr sz="3200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495528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Shape 219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000" dirty="0">
                <a:latin typeface="PF Kids Pro Grade Five" panose="02000506000000020003" pitchFamily="2" charset="0"/>
              </a:rPr>
              <a:t>Что где поддерживается</a:t>
            </a:r>
            <a:endParaRPr sz="4000" dirty="0">
              <a:latin typeface="PF Kids Pro Grade Five" panose="02000506000000020003" pitchFamily="2" charset="0"/>
            </a:endParaRPr>
          </a:p>
        </p:txBody>
      </p:sp>
      <p:graphicFrame>
        <p:nvGraphicFramePr>
          <p:cNvPr id="220" name="Shape 220"/>
          <p:cNvGraphicFramePr/>
          <p:nvPr>
            <p:extLst>
              <p:ext uri="{D42A27DB-BD31-4B8C-83A1-F6EECF244321}">
                <p14:modId xmlns:p14="http://schemas.microsoft.com/office/powerpoint/2010/main" val="1480556085"/>
              </p:ext>
            </p:extLst>
          </p:nvPr>
        </p:nvGraphicFramePr>
        <p:xfrm>
          <a:off x="1620450" y="1908175"/>
          <a:ext cx="6055500" cy="3999095"/>
        </p:xfrm>
        <a:graphic>
          <a:graphicData uri="http://schemas.openxmlformats.org/drawingml/2006/table">
            <a:tbl>
              <a:tblPr>
                <a:noFill/>
                <a:tableStyleId>{8786D42D-78F6-43A8-BBA1-182535D95194}</a:tableStyleId>
              </a:tblPr>
              <a:tblGrid>
                <a:gridCol w="15138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138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138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138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653521">
                <a:tc>
                  <a:txBody>
                    <a:bodyPr/>
                    <a:lstStyle/>
                    <a:p>
                      <a:pPr marL="0" lvl="0" indent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0" i="0" u="none" strike="noStrike" cap="none" dirty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Varela Round"/>
                        </a:rPr>
                        <a:t>Browser</a:t>
                      </a:r>
                      <a:endParaRPr sz="1800" b="0" i="0" u="none" strike="noStrike" cap="none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Varela Round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9CB8">
                        <a:alpha val="1538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0" i="0" u="none" strike="noStrike" cap="none" dirty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MP4</a:t>
                      </a:r>
                      <a:endParaRPr sz="1800" b="0" i="0" u="none" strike="noStrike" cap="none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Varela Round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9CB8">
                        <a:alpha val="1538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0" i="0" u="none" strike="noStrike" cap="none" dirty="0" err="1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WebM</a:t>
                      </a:r>
                      <a:endParaRPr sz="1800" b="0" i="0" u="none" strike="noStrike" cap="none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Varela Round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9CB8">
                        <a:alpha val="1538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0" i="0" u="none" strike="noStrike" cap="none" dirty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OGG</a:t>
                      </a:r>
                      <a:endParaRPr sz="1800" b="0" i="0" u="none" strike="noStrike" cap="none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Varela Round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9CB8">
                        <a:alpha val="1538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53521">
                <a:tc>
                  <a:txBody>
                    <a:bodyPr/>
                    <a:lstStyle/>
                    <a:p>
                      <a:pPr marL="0" lvl="0" indent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0" i="0" u="none" strike="noStrike" cap="none" dirty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Internet Explorer</a:t>
                      </a:r>
                      <a:endParaRPr sz="1800" b="0" i="0" u="none" strike="noStrike" cap="none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Varela Round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2800" b="1" i="0" u="none" strike="noStrike" cap="none" dirty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+</a:t>
                      </a:r>
                      <a:endParaRPr sz="2800" b="1" i="0" u="none" strike="noStrike" cap="none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Varela Round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2800" b="1" i="0" u="none" strike="noStrike" cap="none" dirty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-</a:t>
                      </a:r>
                      <a:endParaRPr sz="2800" b="1" i="0" u="none" strike="noStrike" cap="none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Varela Round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2800" b="1" i="0" u="none" strike="noStrike" cap="none" dirty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-</a:t>
                      </a:r>
                      <a:endParaRPr sz="2800" b="1" i="0" u="none" strike="noStrike" cap="none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Varela Round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53521">
                <a:tc>
                  <a:txBody>
                    <a:bodyPr/>
                    <a:lstStyle/>
                    <a:p>
                      <a:pPr marL="0" lvl="0" indent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0" i="0" u="none" strike="noStrike" cap="none" dirty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Chrome</a:t>
                      </a:r>
                      <a:endParaRPr sz="1800" b="0" i="0" u="none" strike="noStrike" cap="none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Varela Round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2800" b="1" i="0" u="none" strike="noStrike" cap="none" dirty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+</a:t>
                      </a:r>
                      <a:endParaRPr lang="ru-RU" sz="2800" b="1" i="0" u="none" strike="noStrike" cap="none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Varela Round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2800" b="1" i="0" u="none" strike="noStrike" cap="none" dirty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+</a:t>
                      </a:r>
                      <a:endParaRPr lang="ru-RU" sz="2800" b="1" i="0" u="none" strike="noStrike" cap="none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Varela Round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2800" b="1" i="0" u="none" strike="noStrike" cap="none" dirty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+</a:t>
                      </a:r>
                      <a:endParaRPr lang="ru-RU" sz="2800" b="1" i="0" u="none" strike="noStrike" cap="none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Varela Round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53521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0" i="0" u="none" strike="noStrike" cap="none" dirty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Firefox</a:t>
                      </a:r>
                      <a:endParaRPr sz="1800" b="0" i="0" u="none" strike="noStrike" cap="none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Varela Round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2800" b="1" i="0" u="none" strike="noStrike" cap="none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+</a:t>
                      </a:r>
                      <a:endParaRPr lang="ru-RU" sz="2800" b="1" i="0" u="none" strike="noStrike" cap="none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Varela Round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2800" b="1" i="0" u="none" strike="noStrike" cap="none" dirty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+</a:t>
                      </a:r>
                      <a:endParaRPr lang="ru-RU" sz="2800" b="1" i="0" u="none" strike="noStrike" cap="none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Varela Round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2800" b="1" i="0" u="none" strike="noStrike" cap="none" dirty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+</a:t>
                      </a:r>
                      <a:endParaRPr lang="ru-RU" sz="2800" b="1" i="0" u="none" strike="noStrike" cap="none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Varela Round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53521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0" i="0" u="none" strike="noStrike" cap="none" dirty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Safari</a:t>
                      </a:r>
                      <a:endParaRPr sz="1800" b="0" i="0" u="none" strike="noStrike" cap="none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Varela Round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2800" b="1" i="0" u="none" strike="noStrike" cap="none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+</a:t>
                      </a:r>
                      <a:endParaRPr lang="ru-RU" sz="2800" b="1" i="0" u="none" strike="noStrike" cap="none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Varela Round"/>
                      </a:endParaRPr>
                    </a:p>
                  </a:txBody>
                  <a:tcPr marL="91425" marR="91425" marT="91425" marB="91425" anchor="ctr">
                    <a:lnL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800" b="1" i="0" u="none" strike="noStrike" cap="none" dirty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-</a:t>
                      </a:r>
                      <a:endParaRPr lang="ru-RU" sz="2800" b="1" i="0" u="none" strike="noStrike" cap="none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Varela Round"/>
                      </a:endParaRPr>
                    </a:p>
                  </a:txBody>
                  <a:tcPr marL="91425" marR="91425" marT="91425" marB="91425" anchor="ctr">
                    <a:lnL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2800" b="1" i="0" u="none" strike="noStrike" cap="none" dirty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-</a:t>
                      </a:r>
                      <a:endParaRPr sz="2800" b="1" i="0" u="none" strike="noStrike" cap="none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Varela Round"/>
                      </a:endParaRPr>
                    </a:p>
                  </a:txBody>
                  <a:tcPr marL="91425" marR="91425" marT="91425" marB="91425" anchor="ctr">
                    <a:lnL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53521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0" i="0" u="none" strike="noStrike" cap="none" dirty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Opera</a:t>
                      </a:r>
                      <a:endParaRPr sz="1800" b="0" i="0" u="none" strike="noStrike" cap="none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Varela Round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2800" b="1" i="0" u="none" strike="noStrike" cap="none" dirty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+</a:t>
                      </a:r>
                      <a:endParaRPr lang="ru-RU" sz="2800" b="1" i="0" u="none" strike="noStrike" cap="none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Varela Round"/>
                      </a:endParaRPr>
                    </a:p>
                  </a:txBody>
                  <a:tcPr marL="91425" marR="91425" marT="91425" marB="91425" anchor="ctr">
                    <a:lnL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2800" b="1" i="0" u="none" strike="noStrike" cap="none" dirty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+</a:t>
                      </a:r>
                      <a:endParaRPr lang="ru-RU" sz="2800" b="1" i="0" u="none" strike="noStrike" cap="none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Varela Round"/>
                      </a:endParaRPr>
                    </a:p>
                  </a:txBody>
                  <a:tcPr marL="91425" marR="91425" marT="91425" marB="91425" anchor="ctr">
                    <a:lnL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2800" b="1" i="0" u="none" strike="noStrike" cap="none" dirty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+</a:t>
                      </a:r>
                      <a:endParaRPr lang="ru-RU" sz="2800" b="1" i="0" u="none" strike="noStrike" cap="none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Varela Round"/>
                      </a:endParaRPr>
                    </a:p>
                  </a:txBody>
                  <a:tcPr marL="91425" marR="91425" marT="91425" marB="91425" anchor="ctr">
                    <a:lnL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1610504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000" dirty="0">
                <a:latin typeface="PF Kids Pro Grade Five" panose="02000506000000020003" pitchFamily="2" charset="0"/>
              </a:rPr>
              <a:t>Атрибуты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9186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en-US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Poster</a:t>
            </a:r>
            <a:r>
              <a:rPr lang="ru-RU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 - указывает изображение, которое будет отображаться во время загрузки видео, или пока пользователь не нажмет кнопку воспроизведения</a:t>
            </a:r>
            <a:endParaRPr lang="en-US" sz="3200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r>
              <a:rPr lang="en-US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Height – </a:t>
            </a:r>
            <a:r>
              <a:rPr lang="ru-RU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указывает высоту</a:t>
            </a:r>
          </a:p>
          <a:p>
            <a:r>
              <a:rPr lang="en-US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Width – </a:t>
            </a:r>
            <a:r>
              <a:rPr lang="ru-RU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указывает ширину</a:t>
            </a:r>
          </a:p>
        </p:txBody>
      </p:sp>
    </p:spTree>
    <p:extLst>
      <p:ext uri="{BB962C8B-B14F-4D97-AF65-F5344CB8AC3E}">
        <p14:creationId xmlns:p14="http://schemas.microsoft.com/office/powerpoint/2010/main" val="2473855907"/>
      </p:ext>
    </p:extLst>
  </p:cSld>
  <p:clrMapOvr>
    <a:masterClrMapping/>
  </p:clrMapOvr>
</p:sld>
</file>

<file path=ppt/theme/theme1.xml><?xml version="1.0" encoding="utf-8"?>
<a:theme xmlns:a="http://schemas.openxmlformats.org/drawingml/2006/main" name="Trinculo template">
  <a:themeElements>
    <a:clrScheme name="Custom 347">
      <a:dk1>
        <a:srgbClr val="000000"/>
      </a:dk1>
      <a:lt1>
        <a:srgbClr val="FFFFFF"/>
      </a:lt1>
      <a:dk2>
        <a:srgbClr val="666666"/>
      </a:dk2>
      <a:lt2>
        <a:srgbClr val="CCCCCC"/>
      </a:lt2>
      <a:accent1>
        <a:srgbClr val="3A81BA"/>
      </a:accent1>
      <a:accent2>
        <a:srgbClr val="D89F39"/>
      </a:accent2>
      <a:accent3>
        <a:srgbClr val="8BAB42"/>
      </a:accent3>
      <a:accent4>
        <a:srgbClr val="57A7B5"/>
      </a:accent4>
      <a:accent5>
        <a:srgbClr val="8B81D2"/>
      </a:accent5>
      <a:accent6>
        <a:srgbClr val="963334"/>
      </a:accent6>
      <a:hlink>
        <a:srgbClr val="1155CC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295</TotalTime>
  <Words>456</Words>
  <Application>Microsoft Office PowerPoint</Application>
  <PresentationFormat>Экран (4:3)</PresentationFormat>
  <Paragraphs>92</Paragraphs>
  <Slides>12</Slides>
  <Notes>12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8" baseType="lpstr">
      <vt:lpstr>Varela Round</vt:lpstr>
      <vt:lpstr>Segoe UI Light</vt:lpstr>
      <vt:lpstr>Arial</vt:lpstr>
      <vt:lpstr>Shadows Into Light</vt:lpstr>
      <vt:lpstr>PF Kids Pro Grade Five</vt:lpstr>
      <vt:lpstr>Trinculo template</vt:lpstr>
      <vt:lpstr>Гиперссылки</vt:lpstr>
      <vt:lpstr>Ещё раз на всякий случай</vt:lpstr>
      <vt:lpstr>Href</vt:lpstr>
      <vt:lpstr>Target</vt:lpstr>
      <vt:lpstr>Важно</vt:lpstr>
      <vt:lpstr>Audio</vt:lpstr>
      <vt:lpstr>Что где поддерживается</vt:lpstr>
      <vt:lpstr>Атрибуты</vt:lpstr>
      <vt:lpstr>Атрибуты</vt:lpstr>
      <vt:lpstr>Video</vt:lpstr>
      <vt:lpstr>Что где поддерживается</vt:lpstr>
      <vt:lpstr>Атрибуты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This is your presentation title</dc:title>
  <cp:lastModifiedBy>Ivan Kazakov</cp:lastModifiedBy>
  <cp:revision>16</cp:revision>
  <dcterms:modified xsi:type="dcterms:W3CDTF">2020-09-02T16:03:51Z</dcterms:modified>
</cp:coreProperties>
</file>