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80" r:id="rId1"/>
  </p:sldMasterIdLst>
  <p:notesMasterIdLst>
    <p:notesMasterId r:id="rId26"/>
  </p:notesMasterIdLst>
  <p:sldIdLst>
    <p:sldId id="256" r:id="rId2"/>
    <p:sldId id="285" r:id="rId3"/>
    <p:sldId id="286" r:id="rId4"/>
    <p:sldId id="288" r:id="rId5"/>
    <p:sldId id="295" r:id="rId6"/>
    <p:sldId id="297" r:id="rId7"/>
    <p:sldId id="299" r:id="rId8"/>
    <p:sldId id="298" r:id="rId9"/>
    <p:sldId id="289" r:id="rId10"/>
    <p:sldId id="290" r:id="rId11"/>
    <p:sldId id="291" r:id="rId12"/>
    <p:sldId id="292" r:id="rId13"/>
    <p:sldId id="293" r:id="rId14"/>
    <p:sldId id="294" r:id="rId15"/>
    <p:sldId id="303" r:id="rId16"/>
    <p:sldId id="304" r:id="rId17"/>
    <p:sldId id="300" r:id="rId18"/>
    <p:sldId id="301" r:id="rId19"/>
    <p:sldId id="302" r:id="rId20"/>
    <p:sldId id="305" r:id="rId21"/>
    <p:sldId id="306" r:id="rId22"/>
    <p:sldId id="307" r:id="rId23"/>
    <p:sldId id="308" r:id="rId24"/>
    <p:sldId id="310" r:id="rId25"/>
  </p:sldIdLst>
  <p:sldSz cx="9144000" cy="6858000" type="screen4x3"/>
  <p:notesSz cx="6858000" cy="9144000"/>
  <p:embeddedFontLst>
    <p:embeddedFont>
      <p:font typeface="PF Kids Pro Grade Five" panose="02000506000000020003" pitchFamily="2" charset="0"/>
      <p:regular r:id="rId27"/>
    </p:embeddedFont>
    <p:embeddedFont>
      <p:font typeface="Segoe UI Light" panose="020B0502040204020203" pitchFamily="34" charset="0"/>
      <p:regular r:id="rId28"/>
      <p:italic r:id="rId29"/>
    </p:embeddedFont>
    <p:embeddedFont>
      <p:font typeface="Shadows Into Light" panose="020B0604020202020204" charset="0"/>
      <p:regular r:id="rId30"/>
    </p:embeddedFont>
    <p:embeddedFont>
      <p:font typeface="Varela Round" panose="020B0604020202020204" charset="-79"/>
      <p:regular r:id="rId3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8786D42D-78F6-43A8-BBA1-182535D95194}">
  <a:tblStyle styleId="{8786D42D-78F6-43A8-BBA1-182535D95194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6" d="100"/>
          <a:sy n="86" d="100"/>
        </p:scale>
        <p:origin x="135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2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1.fntdata"/><Relationship Id="rId30" Type="http://schemas.openxmlformats.org/officeDocument/2006/relationships/font" Target="fonts/font4.fntdata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" name="Shape 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664749173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Shape 10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" name="Shape 10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610180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0735475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6622385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5883618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4712284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1815146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6827789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5249126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2240413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2302607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7997841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2628882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6743925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96547167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9948407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4986393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7580340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1497387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90723048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2400113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4829709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99130715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3332771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814534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yellow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hape 9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gree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magenta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hape 13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blu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 15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+ 1 column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hape 25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9pPr>
          </a:lstStyle>
          <a:p>
            <a:endParaRPr/>
          </a:p>
        </p:txBody>
      </p:sp>
      <p:sp>
        <p:nvSpPr>
          <p:cNvPr id="26" name="Shape 26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SzPts val="2400"/>
              <a:buChar char="▧"/>
              <a:defRPr/>
            </a:lvl1pPr>
            <a:lvl2pPr marL="914400" lvl="1" indent="-355600">
              <a:spcBef>
                <a:spcPts val="0"/>
              </a:spcBef>
              <a:spcAft>
                <a:spcPts val="0"/>
              </a:spcAft>
              <a:buSzPts val="2000"/>
              <a:buChar char="○"/>
              <a:defRPr/>
            </a:lvl2pPr>
            <a:lvl3pPr marL="1371600" lvl="2" indent="-355600">
              <a:spcBef>
                <a:spcPts val="0"/>
              </a:spcBef>
              <a:spcAft>
                <a:spcPts val="0"/>
              </a:spcAft>
              <a:buSzPts val="2000"/>
              <a:buChar char="■"/>
              <a:defRPr/>
            </a:lvl3pPr>
            <a:lvl4pPr marL="1828800" lvl="3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4pPr>
            <a:lvl5pPr marL="2286000" lvl="4" indent="-330200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5pPr>
            <a:lvl6pPr marL="2743200" lvl="5" indent="-330200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6pPr>
            <a:lvl7pPr marL="3200400" lvl="6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7pPr>
            <a:lvl8pPr marL="3657600" lvl="7" indent="-330200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8pPr>
            <a:lvl9pPr marL="4114800" lvl="8" indent="-330200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9pPr>
          </a:lstStyle>
          <a:p>
            <a:endParaRPr/>
          </a:p>
        </p:txBody>
      </p:sp>
      <p:sp>
        <p:nvSpPr>
          <p:cNvPr id="27" name="Shape 27"/>
          <p:cNvSpPr/>
          <p:nvPr/>
        </p:nvSpPr>
        <p:spPr>
          <a:xfrm>
            <a:off x="3120675" y="1533250"/>
            <a:ext cx="3060325" cy="15325"/>
          </a:xfrm>
          <a:custGeom>
            <a:avLst/>
            <a:gdLst/>
            <a:ahLst/>
            <a:cxnLst/>
            <a:rect l="0" t="0" r="0" b="0"/>
            <a:pathLst>
              <a:path w="122413" h="613" extrusionOk="0">
                <a:moveTo>
                  <a:pt x="0" y="317"/>
                </a:moveTo>
                <a:cubicBezTo>
                  <a:pt x="40796" y="1116"/>
                  <a:pt x="81608" y="0"/>
                  <a:pt x="122413" y="0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  <p:sp>
        <p:nvSpPr>
          <p:cNvPr id="28" name="Shape 28"/>
          <p:cNvSpPr/>
          <p:nvPr/>
        </p:nvSpPr>
        <p:spPr>
          <a:xfrm>
            <a:off x="3068250" y="1577725"/>
            <a:ext cx="3226850" cy="15875"/>
          </a:xfrm>
          <a:custGeom>
            <a:avLst/>
            <a:gdLst/>
            <a:ahLst/>
            <a:cxnLst/>
            <a:rect l="0" t="0" r="0" b="0"/>
            <a:pathLst>
              <a:path w="129074" h="635" extrusionOk="0">
                <a:moveTo>
                  <a:pt x="0" y="0"/>
                </a:moveTo>
                <a:cubicBezTo>
                  <a:pt x="43025" y="0"/>
                  <a:pt x="86048" y="635"/>
                  <a:pt x="129074" y="635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blipFill>
          <a:blip r:embed="rId7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>
            <a:spLocks noGrp="1"/>
          </p:cNvSpPr>
          <p:nvPr>
            <p:ph type="title"/>
          </p:nvPr>
        </p:nvSpPr>
        <p:spPr>
          <a:xfrm>
            <a:off x="824550" y="689775"/>
            <a:ext cx="7547700" cy="91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Clr>
                <a:srgbClr val="505670"/>
              </a:buClr>
              <a:buSzPts val="2400"/>
              <a:buFont typeface="Varela Round"/>
              <a:buChar char="▧"/>
              <a:defRPr sz="24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1pPr>
            <a:lvl2pPr marL="914400" lvl="1" indent="-3556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2000"/>
              <a:buFont typeface="Varela Round"/>
              <a:buChar char="○"/>
              <a:defRPr sz="20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2pPr>
            <a:lvl3pPr marL="1371600" lvl="2" indent="-3556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2000"/>
              <a:buFont typeface="Varela Round"/>
              <a:buChar char="■"/>
              <a:defRPr sz="20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3pPr>
            <a:lvl4pPr marL="1828800" lvl="3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●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4pPr>
            <a:lvl5pPr marL="2286000" lvl="4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○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5pPr>
            <a:lvl6pPr marL="2743200" lvl="5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■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6pPr>
            <a:lvl7pPr marL="3200400" lvl="6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●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7pPr>
            <a:lvl8pPr marL="3657600" lvl="7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○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8pPr>
            <a:lvl9pPr marL="4114800" lvl="8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■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4" r:id="rId5"/>
  </p:sldLayoutIdLst>
  <p:transition>
    <p:fade thruBlk="1"/>
  </p:transition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Shape 105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latin typeface="PF Kids Pro Grade Five" panose="02000506000000020003" pitchFamily="2" charset="0"/>
              </a:rPr>
              <a:t>Таблицы в </a:t>
            </a:r>
            <a:r>
              <a:rPr lang="en-US" dirty="0">
                <a:latin typeface="PF Kids Pro Grade Five" panose="02000506000000020003" pitchFamily="2" charset="0"/>
              </a:rPr>
              <a:t>HTML</a:t>
            </a:r>
            <a:endParaRPr dirty="0">
              <a:latin typeface="PF Kids Pro Grade Five" panose="02000506000000020003" pitchFamily="2" charset="0"/>
            </a:endParaRPr>
          </a:p>
        </p:txBody>
      </p:sp>
      <p:sp>
        <p:nvSpPr>
          <p:cNvPr id="106" name="Shape 106"/>
          <p:cNvSpPr/>
          <p:nvPr/>
        </p:nvSpPr>
        <p:spPr>
          <a:xfrm rot="-4140551">
            <a:off x="2545345" y="1556493"/>
            <a:ext cx="402308" cy="1167266"/>
          </a:xfrm>
          <a:custGeom>
            <a:avLst/>
            <a:gdLst/>
            <a:ahLst/>
            <a:cxnLst/>
            <a:rect l="0" t="0" r="0" b="0"/>
            <a:pathLst>
              <a:path w="30959" h="89819" extrusionOk="0">
                <a:moveTo>
                  <a:pt x="0" y="0"/>
                </a:moveTo>
                <a:cubicBezTo>
                  <a:pt x="5134" y="6917"/>
                  <a:pt x="29561" y="26535"/>
                  <a:pt x="30804" y="41505"/>
                </a:cubicBezTo>
                <a:cubicBezTo>
                  <a:pt x="32047" y="56474"/>
                  <a:pt x="11349" y="81766"/>
                  <a:pt x="7458" y="89819"/>
                </a:cubicBezTo>
              </a:path>
            </a:pathLst>
          </a:custGeom>
          <a:noFill/>
          <a:ln w="9525" cap="flat" cmpd="sng">
            <a:solidFill>
              <a:srgbClr val="FFFFFF"/>
            </a:solidFill>
            <a:prstDash val="dash"/>
            <a:round/>
            <a:headEnd type="none" w="lg" len="lg"/>
            <a:tailEnd type="stealth" w="lg" len="lg"/>
          </a:ln>
        </p:spPr>
      </p:sp>
      <p:sp>
        <p:nvSpPr>
          <p:cNvPr id="107" name="Shape 107"/>
          <p:cNvSpPr/>
          <p:nvPr/>
        </p:nvSpPr>
        <p:spPr>
          <a:xfrm>
            <a:off x="2941275" y="3793182"/>
            <a:ext cx="3153375" cy="34500"/>
          </a:xfrm>
          <a:custGeom>
            <a:avLst/>
            <a:gdLst/>
            <a:ahLst/>
            <a:cxnLst/>
            <a:rect l="0" t="0" r="0" b="0"/>
            <a:pathLst>
              <a:path w="126135" h="1380" extrusionOk="0">
                <a:moveTo>
                  <a:pt x="0" y="973"/>
                </a:moveTo>
                <a:cubicBezTo>
                  <a:pt x="29074" y="973"/>
                  <a:pt x="58157" y="273"/>
                  <a:pt x="87224" y="973"/>
                </a:cubicBezTo>
                <a:cubicBezTo>
                  <a:pt x="100194" y="1285"/>
                  <a:pt x="113311" y="1974"/>
                  <a:pt x="126135" y="0"/>
                </a:cubicBezTo>
              </a:path>
            </a:pathLst>
          </a:custGeom>
          <a:noFill/>
          <a:ln w="9525" cap="flat" cmpd="sng">
            <a:solidFill>
              <a:srgbClr val="FFFFFF"/>
            </a:solidFill>
            <a:prstDash val="solid"/>
            <a:round/>
            <a:headEnd type="none" w="lg" len="lg"/>
            <a:tailEnd type="none" w="lg" len="lg"/>
          </a:ln>
        </p:spPr>
      </p:sp>
      <p:sp>
        <p:nvSpPr>
          <p:cNvPr id="108" name="Shape 108"/>
          <p:cNvSpPr/>
          <p:nvPr/>
        </p:nvSpPr>
        <p:spPr>
          <a:xfrm>
            <a:off x="2868300" y="3840935"/>
            <a:ext cx="3177700" cy="41425"/>
          </a:xfrm>
          <a:custGeom>
            <a:avLst/>
            <a:gdLst/>
            <a:ahLst/>
            <a:cxnLst/>
            <a:rect l="0" t="0" r="0" b="0"/>
            <a:pathLst>
              <a:path w="127108" h="1657" extrusionOk="0">
                <a:moveTo>
                  <a:pt x="0" y="1657"/>
                </a:moveTo>
                <a:cubicBezTo>
                  <a:pt x="42249" y="-1531"/>
                  <a:pt x="84738" y="1008"/>
                  <a:pt x="127108" y="1008"/>
                </a:cubicBezTo>
              </a:path>
            </a:pathLst>
          </a:custGeom>
          <a:noFill/>
          <a:ln w="9525" cap="flat" cmpd="sng">
            <a:solidFill>
              <a:srgbClr val="FFFFFF"/>
            </a:solidFill>
            <a:prstDash val="solid"/>
            <a:round/>
            <a:headEnd type="none" w="lg" len="lg"/>
            <a:tailEnd type="none" w="lg" len="lg"/>
          </a:ln>
        </p:spPr>
      </p:sp>
      <p:cxnSp>
        <p:nvCxnSpPr>
          <p:cNvPr id="109" name="Shape 109"/>
          <p:cNvCxnSpPr/>
          <p:nvPr/>
        </p:nvCxnSpPr>
        <p:spPr>
          <a:xfrm rot="10800000" flipH="1">
            <a:off x="6759613" y="2053375"/>
            <a:ext cx="291900" cy="543000"/>
          </a:xfrm>
          <a:prstGeom prst="straightConnector1">
            <a:avLst/>
          </a:prstGeom>
          <a:noFill/>
          <a:ln w="9525" cap="flat" cmpd="sng">
            <a:solidFill>
              <a:srgbClr val="FFFFFF"/>
            </a:solidFill>
            <a:prstDash val="dash"/>
            <a:round/>
            <a:headEnd type="stealth" w="lg" len="lg"/>
            <a:tailEnd type="none" w="lg" len="lg"/>
          </a:ln>
        </p:spPr>
      </p:cxn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dirty="0">
                <a:latin typeface="PF Kids Pro Grade Five" panose="02000506000000020003" pitchFamily="2" charset="0"/>
              </a:rPr>
              <a:t>Сразу к делу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8297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lvl="0" indent="0">
              <a:buNone/>
            </a:pP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Элемент </a:t>
            </a:r>
            <a:r>
              <a:rPr lang="ru-RU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&lt;</a:t>
            </a:r>
            <a:r>
              <a:rPr lang="ru-RU" sz="2800" b="1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table</a:t>
            </a:r>
            <a:r>
              <a:rPr lang="ru-RU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&gt;</a:t>
            </a: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 служит контейнером для элементов, определяющих содержимое таблицы. Любая таблица состоит из строк и ячеек, которые задаются с помощью тегов </a:t>
            </a:r>
            <a:r>
              <a:rPr lang="ru-RU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&lt;</a:t>
            </a:r>
            <a:r>
              <a:rPr lang="ru-RU" sz="2800" b="1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tr</a:t>
            </a:r>
            <a:r>
              <a:rPr lang="ru-RU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&gt;</a:t>
            </a: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 и </a:t>
            </a:r>
            <a:r>
              <a:rPr lang="ru-RU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&lt;</a:t>
            </a:r>
            <a:r>
              <a:rPr lang="ru-RU" sz="2800" b="1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td</a:t>
            </a:r>
            <a:r>
              <a:rPr lang="ru-RU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&gt;</a:t>
            </a: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. Внутри </a:t>
            </a:r>
            <a:r>
              <a:rPr lang="ru-RU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&lt;</a:t>
            </a:r>
            <a:r>
              <a:rPr lang="ru-RU" sz="2800" b="1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table</a:t>
            </a:r>
            <a:r>
              <a:rPr lang="ru-RU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&gt;</a:t>
            </a: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 допустимо использовать следующие элементы: </a:t>
            </a:r>
            <a:r>
              <a:rPr lang="ru-RU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&lt;</a:t>
            </a:r>
            <a:r>
              <a:rPr lang="ru-RU" sz="2800" b="1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caption</a:t>
            </a:r>
            <a:r>
              <a:rPr lang="ru-RU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&gt;</a:t>
            </a: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, </a:t>
            </a:r>
            <a:r>
              <a:rPr lang="ru-RU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&lt;</a:t>
            </a:r>
            <a:r>
              <a:rPr lang="ru-RU" sz="2800" b="1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col</a:t>
            </a:r>
            <a:r>
              <a:rPr lang="ru-RU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&gt;</a:t>
            </a: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, </a:t>
            </a:r>
            <a:r>
              <a:rPr lang="ru-RU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&lt;</a:t>
            </a:r>
            <a:r>
              <a:rPr lang="ru-RU" sz="2800" b="1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colgroup</a:t>
            </a:r>
            <a:r>
              <a:rPr lang="ru-RU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&gt;</a:t>
            </a: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, </a:t>
            </a:r>
            <a:r>
              <a:rPr lang="ru-RU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&lt;</a:t>
            </a:r>
            <a:r>
              <a:rPr lang="ru-RU" sz="2800" b="1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tbody</a:t>
            </a:r>
            <a:r>
              <a:rPr lang="ru-RU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&gt;</a:t>
            </a: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, </a:t>
            </a:r>
            <a:r>
              <a:rPr lang="ru-RU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&lt;</a:t>
            </a:r>
            <a:r>
              <a:rPr lang="ru-RU" sz="2800" b="1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td</a:t>
            </a:r>
            <a:r>
              <a:rPr lang="ru-RU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&gt;</a:t>
            </a: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, </a:t>
            </a:r>
            <a:r>
              <a:rPr lang="ru-RU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&lt;</a:t>
            </a:r>
            <a:r>
              <a:rPr lang="ru-RU" sz="2800" b="1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tfoot</a:t>
            </a:r>
            <a:r>
              <a:rPr lang="ru-RU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&gt;</a:t>
            </a: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, </a:t>
            </a:r>
            <a:r>
              <a:rPr lang="ru-RU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&lt;</a:t>
            </a:r>
            <a:r>
              <a:rPr lang="ru-RU" sz="2800" b="1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th</a:t>
            </a:r>
            <a:r>
              <a:rPr lang="ru-RU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&gt;</a:t>
            </a: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, </a:t>
            </a:r>
            <a:r>
              <a:rPr lang="ru-RU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&lt;</a:t>
            </a:r>
            <a:r>
              <a:rPr lang="ru-RU" sz="2800" b="1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thead</a:t>
            </a:r>
            <a:r>
              <a:rPr lang="ru-RU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&gt;</a:t>
            </a: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 и </a:t>
            </a:r>
            <a:r>
              <a:rPr lang="ru-RU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&lt;</a:t>
            </a:r>
            <a:r>
              <a:rPr lang="ru-RU" sz="2800" b="1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tr</a:t>
            </a:r>
            <a:r>
              <a:rPr lang="ru-RU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&gt;</a:t>
            </a:r>
            <a:endParaRPr sz="28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75491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dirty="0">
                <a:latin typeface="PF Kids Pro Grade Five" panose="02000506000000020003" pitchFamily="2" charset="0"/>
              </a:rPr>
              <a:t>Как это примерно выглядит</a:t>
            </a:r>
            <a:endParaRPr sz="4000" dirty="0">
              <a:latin typeface="PF Kids Pro Grade Five" panose="02000506000000020003" pitchFamily="2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4975" y="2247899"/>
            <a:ext cx="7354050" cy="2921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28300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dirty="0">
                <a:latin typeface="PF Kids Pro Grade Five" panose="02000506000000020003" pitchFamily="2" charset="0"/>
              </a:rPr>
              <a:t>Что за этим стоит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6138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lnSpc>
                <a:spcPct val="85000"/>
              </a:lnSpc>
              <a:buNone/>
            </a:pPr>
            <a:r>
              <a:rPr lang="en-US" sz="2000" b="1" dirty="0">
                <a:latin typeface="Courier New" panose="02070309020205020404" pitchFamily="49" charset="0"/>
                <a:cs typeface="Courier New" panose="02070309020205020404" pitchFamily="49" charset="0"/>
              </a:rPr>
              <a:t>&lt;table&gt;</a:t>
            </a:r>
          </a:p>
          <a:p>
            <a:pPr marL="0" lvl="0" indent="0">
              <a:lnSpc>
                <a:spcPct val="85000"/>
              </a:lnSpc>
              <a:buNone/>
            </a:pPr>
            <a:r>
              <a:rPr lang="en-US" sz="20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&lt;</a:t>
            </a:r>
            <a:r>
              <a:rPr lang="en-US" sz="20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tr</a:t>
            </a:r>
            <a:r>
              <a:rPr lang="en-US" sz="2000" b="1" dirty="0">
                <a:latin typeface="Courier New" panose="02070309020205020404" pitchFamily="49" charset="0"/>
                <a:cs typeface="Courier New" panose="02070309020205020404" pitchFamily="49" charset="0"/>
              </a:rPr>
              <a:t>&gt;</a:t>
            </a:r>
          </a:p>
          <a:p>
            <a:pPr marL="0" lvl="0" indent="0">
              <a:lnSpc>
                <a:spcPct val="85000"/>
              </a:lnSpc>
              <a:buNone/>
            </a:pPr>
            <a:r>
              <a:rPr lang="en-US" sz="20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&lt;</a:t>
            </a:r>
            <a:r>
              <a:rPr lang="en-US" sz="20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th</a:t>
            </a:r>
            <a:r>
              <a:rPr lang="en-US" sz="2000" b="1" dirty="0">
                <a:latin typeface="Courier New" panose="02070309020205020404" pitchFamily="49" charset="0"/>
                <a:cs typeface="Courier New" panose="02070309020205020404" pitchFamily="49" charset="0"/>
              </a:rPr>
              <a:t>&gt;Company&lt;/</a:t>
            </a:r>
            <a:r>
              <a:rPr lang="en-US" sz="20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th</a:t>
            </a:r>
            <a:r>
              <a:rPr lang="en-US" sz="2000" b="1" dirty="0">
                <a:latin typeface="Courier New" panose="02070309020205020404" pitchFamily="49" charset="0"/>
                <a:cs typeface="Courier New" panose="02070309020205020404" pitchFamily="49" charset="0"/>
              </a:rPr>
              <a:t>&gt;</a:t>
            </a:r>
          </a:p>
          <a:p>
            <a:pPr marL="0" lvl="0" indent="0">
              <a:lnSpc>
                <a:spcPct val="85000"/>
              </a:lnSpc>
              <a:buNone/>
            </a:pPr>
            <a:r>
              <a:rPr lang="en-US" sz="20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&lt;</a:t>
            </a:r>
            <a:r>
              <a:rPr lang="en-US" sz="20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th</a:t>
            </a:r>
            <a:r>
              <a:rPr lang="en-US" sz="2000" b="1" dirty="0">
                <a:latin typeface="Courier New" panose="02070309020205020404" pitchFamily="49" charset="0"/>
                <a:cs typeface="Courier New" panose="02070309020205020404" pitchFamily="49" charset="0"/>
              </a:rPr>
              <a:t>&gt;Contact&lt;/</a:t>
            </a:r>
            <a:r>
              <a:rPr lang="en-US" sz="20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th</a:t>
            </a:r>
            <a:r>
              <a:rPr lang="en-US" sz="2000" b="1" dirty="0">
                <a:latin typeface="Courier New" panose="02070309020205020404" pitchFamily="49" charset="0"/>
                <a:cs typeface="Courier New" panose="02070309020205020404" pitchFamily="49" charset="0"/>
              </a:rPr>
              <a:t>&gt;</a:t>
            </a:r>
          </a:p>
          <a:p>
            <a:pPr marL="0" lvl="0" indent="0">
              <a:lnSpc>
                <a:spcPct val="85000"/>
              </a:lnSpc>
              <a:buNone/>
            </a:pPr>
            <a:r>
              <a:rPr lang="en-US" sz="20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&lt;</a:t>
            </a:r>
            <a:r>
              <a:rPr lang="en-US" sz="20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th</a:t>
            </a:r>
            <a:r>
              <a:rPr lang="en-US" sz="2000" b="1" dirty="0">
                <a:latin typeface="Courier New" panose="02070309020205020404" pitchFamily="49" charset="0"/>
                <a:cs typeface="Courier New" panose="02070309020205020404" pitchFamily="49" charset="0"/>
              </a:rPr>
              <a:t>&gt;Country&lt;/</a:t>
            </a:r>
            <a:r>
              <a:rPr lang="en-US" sz="20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th</a:t>
            </a:r>
            <a:r>
              <a:rPr lang="en-US" sz="2000" b="1" dirty="0">
                <a:latin typeface="Courier New" panose="02070309020205020404" pitchFamily="49" charset="0"/>
                <a:cs typeface="Courier New" panose="02070309020205020404" pitchFamily="49" charset="0"/>
              </a:rPr>
              <a:t>&gt;</a:t>
            </a:r>
          </a:p>
          <a:p>
            <a:pPr marL="0" lvl="0" indent="0">
              <a:lnSpc>
                <a:spcPct val="85000"/>
              </a:lnSpc>
              <a:buNone/>
            </a:pPr>
            <a:r>
              <a:rPr lang="en-US" sz="20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&lt;/</a:t>
            </a:r>
            <a:r>
              <a:rPr lang="en-US" sz="20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tr</a:t>
            </a:r>
            <a:r>
              <a:rPr lang="en-US" sz="2000" b="1" dirty="0">
                <a:latin typeface="Courier New" panose="02070309020205020404" pitchFamily="49" charset="0"/>
                <a:cs typeface="Courier New" panose="02070309020205020404" pitchFamily="49" charset="0"/>
              </a:rPr>
              <a:t>&gt;</a:t>
            </a:r>
            <a:endParaRPr lang="ru-RU" sz="20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lvl="0" indent="0">
              <a:lnSpc>
                <a:spcPct val="85000"/>
              </a:lnSpc>
              <a:buNone/>
            </a:pPr>
            <a:r>
              <a:rPr lang="ru-RU" sz="2000" b="1" dirty="0">
                <a:latin typeface="Courier New" panose="02070309020205020404" pitchFamily="49" charset="0"/>
                <a:cs typeface="Courier New" panose="02070309020205020404" pitchFamily="49" charset="0"/>
              </a:rPr>
              <a:t>….</a:t>
            </a:r>
            <a:endParaRPr lang="en-US" sz="20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lvl="0" indent="0">
              <a:lnSpc>
                <a:spcPct val="85000"/>
              </a:lnSpc>
              <a:buNone/>
            </a:pPr>
            <a:r>
              <a:rPr lang="en-US" sz="20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&lt;</a:t>
            </a:r>
            <a:r>
              <a:rPr lang="en-US" sz="20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tr</a:t>
            </a:r>
            <a:r>
              <a:rPr lang="en-US" sz="2000" b="1" dirty="0">
                <a:latin typeface="Courier New" panose="02070309020205020404" pitchFamily="49" charset="0"/>
                <a:cs typeface="Courier New" panose="02070309020205020404" pitchFamily="49" charset="0"/>
              </a:rPr>
              <a:t>&gt;</a:t>
            </a:r>
          </a:p>
          <a:p>
            <a:pPr marL="0" lvl="0" indent="0">
              <a:lnSpc>
                <a:spcPct val="85000"/>
              </a:lnSpc>
              <a:buNone/>
            </a:pPr>
            <a:r>
              <a:rPr lang="en-US" sz="20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&lt;td&gt;</a:t>
            </a:r>
            <a:r>
              <a:rPr lang="en-US" sz="20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Magazzini</a:t>
            </a:r>
            <a:r>
              <a:rPr lang="en-US" sz="2000" b="1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20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Alimentari</a:t>
            </a:r>
            <a:r>
              <a:rPr lang="en-US" sz="2000" b="1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20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Riuniti</a:t>
            </a:r>
            <a:r>
              <a:rPr lang="en-US" sz="2000" b="1" dirty="0">
                <a:latin typeface="Courier New" panose="02070309020205020404" pitchFamily="49" charset="0"/>
                <a:cs typeface="Courier New" panose="02070309020205020404" pitchFamily="49" charset="0"/>
              </a:rPr>
              <a:t>&lt;/td&gt;</a:t>
            </a:r>
          </a:p>
          <a:p>
            <a:pPr marL="0" lvl="0" indent="0">
              <a:lnSpc>
                <a:spcPct val="85000"/>
              </a:lnSpc>
              <a:buNone/>
            </a:pPr>
            <a:r>
              <a:rPr lang="en-US" sz="20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&lt;td&gt;Giovanni </a:t>
            </a:r>
            <a:r>
              <a:rPr lang="en-US" sz="20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Rovelli</a:t>
            </a:r>
            <a:r>
              <a:rPr lang="en-US" sz="2000" b="1" dirty="0">
                <a:latin typeface="Courier New" panose="02070309020205020404" pitchFamily="49" charset="0"/>
                <a:cs typeface="Courier New" panose="02070309020205020404" pitchFamily="49" charset="0"/>
              </a:rPr>
              <a:t>&lt;/td&gt;</a:t>
            </a:r>
          </a:p>
          <a:p>
            <a:pPr marL="0" lvl="0" indent="0">
              <a:lnSpc>
                <a:spcPct val="85000"/>
              </a:lnSpc>
              <a:buNone/>
            </a:pPr>
            <a:r>
              <a:rPr lang="en-US" sz="20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&lt;td&gt;Italy&lt;/td&gt;</a:t>
            </a:r>
          </a:p>
          <a:p>
            <a:pPr marL="0" lvl="0" indent="0">
              <a:lnSpc>
                <a:spcPct val="85000"/>
              </a:lnSpc>
              <a:buNone/>
            </a:pPr>
            <a:r>
              <a:rPr lang="en-US" sz="20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&lt;/</a:t>
            </a:r>
            <a:r>
              <a:rPr lang="en-US" sz="20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tr</a:t>
            </a:r>
            <a:r>
              <a:rPr lang="en-US" sz="2000" b="1" dirty="0">
                <a:latin typeface="Courier New" panose="02070309020205020404" pitchFamily="49" charset="0"/>
                <a:cs typeface="Courier New" panose="02070309020205020404" pitchFamily="49" charset="0"/>
              </a:rPr>
              <a:t>&gt;</a:t>
            </a:r>
          </a:p>
          <a:p>
            <a:pPr marL="0" lvl="0" indent="0">
              <a:lnSpc>
                <a:spcPct val="85000"/>
              </a:lnSpc>
              <a:buNone/>
            </a:pPr>
            <a:r>
              <a:rPr lang="en-US" sz="2000" b="1" dirty="0">
                <a:latin typeface="Courier New" panose="02070309020205020404" pitchFamily="49" charset="0"/>
                <a:cs typeface="Courier New" panose="02070309020205020404" pitchFamily="49" charset="0"/>
              </a:rPr>
              <a:t>&lt;/table&gt;</a:t>
            </a:r>
            <a:endParaRPr sz="20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1694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>
                <a:latin typeface="PF Kids Pro Grade Five" panose="02000506000000020003" pitchFamily="2" charset="0"/>
              </a:rPr>
              <a:t>Строки и столбцы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8297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lvl="0" indent="0">
              <a:buNone/>
            </a:pP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Тег </a:t>
            </a:r>
            <a:r>
              <a:rPr lang="ru-RU" sz="32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&lt;</a:t>
            </a:r>
            <a:r>
              <a:rPr lang="ru-RU" sz="3200" b="1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tr</a:t>
            </a:r>
            <a:r>
              <a:rPr lang="ru-RU" sz="32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&gt;</a:t>
            </a: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 служит контейнером для создания строки таблицы. Каждая ячейка в пределах такой строки может задаваться с помощью тега </a:t>
            </a:r>
            <a:r>
              <a:rPr lang="ru-RU" sz="32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&lt;</a:t>
            </a:r>
            <a:r>
              <a:rPr lang="ru-RU" sz="3200" b="1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th</a:t>
            </a:r>
            <a:r>
              <a:rPr lang="ru-RU" sz="32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&gt;</a:t>
            </a: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 или </a:t>
            </a:r>
            <a:r>
              <a:rPr lang="ru-RU" sz="32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&lt;</a:t>
            </a:r>
            <a:r>
              <a:rPr lang="ru-RU" sz="3200" b="1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td</a:t>
            </a:r>
            <a:r>
              <a:rPr lang="ru-RU" sz="32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&gt;</a:t>
            </a: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.</a:t>
            </a:r>
            <a:endParaRPr sz="32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39381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>
                <a:latin typeface="PF Kids Pro Grade Five" panose="02000506000000020003" pitchFamily="2" charset="0"/>
              </a:rPr>
              <a:t>Строки и столбцы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8297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lvl="0" indent="0">
              <a:buNone/>
            </a:pP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Тег </a:t>
            </a:r>
            <a:r>
              <a:rPr lang="ru-RU" sz="32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&lt;t</a:t>
            </a:r>
            <a:r>
              <a:rPr lang="en-US" sz="32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d</a:t>
            </a:r>
            <a:r>
              <a:rPr lang="ru-RU" sz="32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&gt;</a:t>
            </a: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 предназначен для создания одной ячейки таблицы. Тег </a:t>
            </a:r>
            <a:r>
              <a:rPr lang="ru-RU" sz="32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&lt;</a:t>
            </a:r>
            <a:r>
              <a:rPr lang="ru-RU" sz="3200" b="1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td</a:t>
            </a:r>
            <a:r>
              <a:rPr lang="ru-RU" sz="32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&gt;</a:t>
            </a: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 должен размещаться внутри контейнера </a:t>
            </a:r>
            <a:r>
              <a:rPr lang="ru-RU" sz="32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&lt;</a:t>
            </a:r>
            <a:r>
              <a:rPr lang="ru-RU" sz="3200" b="1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tr</a:t>
            </a:r>
            <a:r>
              <a:rPr lang="ru-RU" sz="32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&gt;</a:t>
            </a: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, который в свою очередь располагается внутри тега </a:t>
            </a:r>
            <a:r>
              <a:rPr lang="ru-RU" sz="32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&lt;</a:t>
            </a:r>
            <a:r>
              <a:rPr lang="ru-RU" sz="3200" b="1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table</a:t>
            </a:r>
            <a:r>
              <a:rPr lang="ru-RU" sz="32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&gt;</a:t>
            </a: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.</a:t>
            </a:r>
            <a:endParaRPr sz="32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70509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>
                <a:latin typeface="PF Kids Pro Grade Five" panose="02000506000000020003" pitchFamily="2" charset="0"/>
              </a:rPr>
              <a:t>Строки и столбцы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8297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lvl="0" indent="0">
              <a:buNone/>
            </a:pP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Тег </a:t>
            </a:r>
            <a:r>
              <a:rPr lang="ru-RU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&lt;</a:t>
            </a:r>
            <a:r>
              <a:rPr lang="ru-RU" sz="2800" b="1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th</a:t>
            </a:r>
            <a:r>
              <a:rPr lang="ru-RU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&gt;</a:t>
            </a: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 предназначен для создания одной ячейки таблицы, которая обозначается как заголовочная. Текст в такой ячейке отображается браузером обычно жирным шрифтом и выравнивается по центру. Тег </a:t>
            </a:r>
            <a:r>
              <a:rPr lang="ru-RU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&lt;</a:t>
            </a:r>
            <a:r>
              <a:rPr lang="ru-RU" sz="2800" b="1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th</a:t>
            </a:r>
            <a:r>
              <a:rPr lang="ru-RU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&gt;</a:t>
            </a: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должен размещаться внутри контейнера </a:t>
            </a:r>
            <a:r>
              <a:rPr lang="ru-RU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&lt;</a:t>
            </a:r>
            <a:r>
              <a:rPr lang="ru-RU" sz="2800" b="1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tr</a:t>
            </a:r>
            <a:r>
              <a:rPr lang="ru-RU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&gt;</a:t>
            </a: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, который в свою очередь располагается внутри тега </a:t>
            </a:r>
            <a:r>
              <a:rPr lang="ru-RU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&lt;</a:t>
            </a:r>
            <a:r>
              <a:rPr lang="ru-RU" sz="2800" b="1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table</a:t>
            </a:r>
            <a:r>
              <a:rPr lang="ru-RU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&gt;</a:t>
            </a: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.</a:t>
            </a:r>
            <a:endParaRPr sz="28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36003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dirty="0">
                <a:latin typeface="PF Kids Pro Grade Five" panose="02000506000000020003" pitchFamily="2" charset="0"/>
              </a:rPr>
              <a:t>Строки и столбцы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8043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lvl="0" indent="0">
              <a:buNone/>
            </a:pP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&lt;table&gt;</a:t>
            </a:r>
          </a:p>
          <a:p>
            <a:pPr marL="76200" lvl="0" indent="0">
              <a:buNone/>
            </a:pP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&lt;</a:t>
            </a:r>
            <a:r>
              <a:rPr lang="en-US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tr</a:t>
            </a: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&gt;</a:t>
            </a:r>
          </a:p>
          <a:p>
            <a:pPr marL="76200" lvl="0" indent="0">
              <a:buNone/>
            </a:pP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&lt;</a:t>
            </a:r>
            <a:r>
              <a:rPr lang="en-US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th</a:t>
            </a: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&gt;...&lt;/</a:t>
            </a:r>
            <a:r>
              <a:rPr lang="en-US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th</a:t>
            </a: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&gt;</a:t>
            </a:r>
          </a:p>
          <a:p>
            <a:pPr marL="76200" lvl="0" indent="0">
              <a:buNone/>
            </a:pP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&lt;/</a:t>
            </a:r>
            <a:r>
              <a:rPr lang="en-US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tr</a:t>
            </a: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&gt;</a:t>
            </a:r>
            <a:endParaRPr lang="ru-RU" sz="28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76200" lvl="0" indent="0">
              <a:buNone/>
            </a:pP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&lt;</a:t>
            </a:r>
            <a:r>
              <a:rPr lang="en-US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tr</a:t>
            </a: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&gt;</a:t>
            </a:r>
          </a:p>
          <a:p>
            <a:pPr marL="76200" lvl="0" indent="0">
              <a:buNone/>
            </a:pP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 &lt;td&gt;...&lt;/td&gt;</a:t>
            </a:r>
          </a:p>
          <a:p>
            <a:pPr marL="76200" lvl="0" indent="0">
              <a:buNone/>
            </a:pP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&lt;/</a:t>
            </a:r>
            <a:r>
              <a:rPr lang="en-US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tr</a:t>
            </a: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&gt;</a:t>
            </a:r>
          </a:p>
          <a:p>
            <a:pPr marL="76200" lvl="0" indent="0">
              <a:buNone/>
            </a:pP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&lt;/table&gt;</a:t>
            </a:r>
            <a:endParaRPr sz="28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50276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 dirty="0">
                <a:latin typeface="PF Kids Pro Grade Five" panose="02000506000000020003" pitchFamily="2" charset="0"/>
              </a:rPr>
              <a:t>THEAD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8297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lvl="0" indent="0">
              <a:buNone/>
            </a:pP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Элемент </a:t>
            </a:r>
            <a:r>
              <a:rPr lang="ru-RU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&lt;</a:t>
            </a:r>
            <a:r>
              <a:rPr lang="ru-RU" sz="2800" b="1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thead</a:t>
            </a:r>
            <a:r>
              <a:rPr lang="ru-RU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&gt;</a:t>
            </a: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 предназначен для хранения одной или нескольких строк, которые представлены вверху таблицы. Допустимо использовать не более одного элемента </a:t>
            </a:r>
            <a:r>
              <a:rPr lang="ru-RU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&lt;</a:t>
            </a:r>
            <a:r>
              <a:rPr lang="ru-RU" sz="2800" b="1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thead</a:t>
            </a:r>
            <a:r>
              <a:rPr lang="ru-RU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&gt;</a:t>
            </a: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 в пределах одной таблицы, и он должен идти в исходном коде сразу после тега </a:t>
            </a:r>
            <a:r>
              <a:rPr lang="ru-RU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&lt;</a:t>
            </a:r>
            <a:r>
              <a:rPr lang="ru-RU" sz="2800" b="1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table</a:t>
            </a:r>
            <a:r>
              <a:rPr lang="ru-RU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&gt;</a:t>
            </a: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.</a:t>
            </a:r>
            <a:endParaRPr sz="28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11196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 dirty="0">
                <a:latin typeface="PF Kids Pro Grade Five" panose="02000506000000020003" pitchFamily="2" charset="0"/>
              </a:rPr>
              <a:t>THEAD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8297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lvl="0" indent="0">
              <a:buNone/>
            </a:pP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&lt;table&gt; </a:t>
            </a:r>
          </a:p>
          <a:p>
            <a:pPr marL="76200" lvl="0" indent="0">
              <a:buNone/>
            </a:pP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	&lt;</a:t>
            </a:r>
            <a:r>
              <a:rPr lang="en-US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thead</a:t>
            </a: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&gt; </a:t>
            </a:r>
          </a:p>
          <a:p>
            <a:pPr marL="76200" lvl="0" indent="0">
              <a:buNone/>
            </a:pP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		&lt;</a:t>
            </a:r>
            <a:r>
              <a:rPr lang="en-US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tr</a:t>
            </a: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&gt; </a:t>
            </a:r>
          </a:p>
          <a:p>
            <a:pPr marL="76200" lvl="0" indent="0">
              <a:buNone/>
            </a:pP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			&lt;td&gt; ... &lt;/td&gt; 			&lt;/</a:t>
            </a:r>
            <a:r>
              <a:rPr lang="en-US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tr</a:t>
            </a: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&gt; </a:t>
            </a:r>
          </a:p>
          <a:p>
            <a:pPr marL="76200" lvl="0" indent="0">
              <a:buNone/>
            </a:pP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	&lt;/</a:t>
            </a:r>
            <a:r>
              <a:rPr lang="en-US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thead</a:t>
            </a: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&gt; </a:t>
            </a:r>
          </a:p>
          <a:p>
            <a:pPr marL="76200" lvl="0" indent="0">
              <a:buNone/>
            </a:pP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... </a:t>
            </a:r>
          </a:p>
          <a:p>
            <a:pPr marL="76200" lvl="0" indent="0">
              <a:buNone/>
            </a:pP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&lt;/table&gt;</a:t>
            </a:r>
            <a:endParaRPr sz="28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19460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 dirty="0">
                <a:latin typeface="PF Kids Pro Grade Five" panose="02000506000000020003" pitchFamily="2" charset="0"/>
              </a:rPr>
              <a:t>TBODY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8297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indent="0">
              <a:buNone/>
            </a:pP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Элемент </a:t>
            </a:r>
            <a:r>
              <a:rPr lang="ru-RU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&lt;</a:t>
            </a:r>
            <a:r>
              <a:rPr lang="ru-RU" sz="2800" b="1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tbody</a:t>
            </a:r>
            <a:r>
              <a:rPr lang="ru-RU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&gt;</a:t>
            </a: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 предназначен для хранения одной или нескольких строк таблицы. Это позволяет создавать структурные блоки, к которым можно применять единое оформление через стили, а также управлять их видом через скрипты.</a:t>
            </a:r>
          </a:p>
          <a:p>
            <a:pPr marL="76200" indent="0">
              <a:buNone/>
            </a:pP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Допускается применять несколько тегов </a:t>
            </a:r>
            <a:r>
              <a:rPr lang="ru-RU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&lt;</a:t>
            </a:r>
            <a:r>
              <a:rPr lang="ru-RU" sz="2800" b="1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tbody</a:t>
            </a:r>
            <a:r>
              <a:rPr lang="ru-RU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&gt;</a:t>
            </a: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 внутри контейнера </a:t>
            </a:r>
            <a:r>
              <a:rPr lang="ru-RU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&lt;</a:t>
            </a:r>
            <a:r>
              <a:rPr lang="ru-RU" sz="2800" b="1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table</a:t>
            </a:r>
            <a:r>
              <a:rPr lang="ru-RU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&gt;</a:t>
            </a: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658244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en-US" sz="4000" dirty="0">
                <a:latin typeface="PF Kids Pro Grade Five" panose="02000506000000020003" pitchFamily="2" charset="0"/>
              </a:rPr>
              <a:t>TBODY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8297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lvl="0" indent="0">
              <a:buNone/>
            </a:pP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&lt;table&gt; </a:t>
            </a:r>
          </a:p>
          <a:p>
            <a:pPr marL="76200" lvl="0" indent="0">
              <a:buNone/>
            </a:pP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	&lt;</a:t>
            </a:r>
            <a:r>
              <a:rPr lang="en-US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thead</a:t>
            </a: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&gt;...&lt;/</a:t>
            </a:r>
            <a:r>
              <a:rPr lang="en-US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thead</a:t>
            </a: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&gt; </a:t>
            </a:r>
          </a:p>
          <a:p>
            <a:pPr marL="76200" lvl="0" indent="0">
              <a:buNone/>
            </a:pP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	</a:t>
            </a: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&lt;</a:t>
            </a:r>
            <a:r>
              <a:rPr lang="en-US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tbody</a:t>
            </a: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&gt;</a:t>
            </a:r>
          </a:p>
          <a:p>
            <a:pPr marL="76200" lvl="0" indent="0">
              <a:buNone/>
            </a:pP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		</a:t>
            </a: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&lt;</a:t>
            </a:r>
            <a:r>
              <a:rPr lang="en-US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tr</a:t>
            </a: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&gt;</a:t>
            </a:r>
          </a:p>
          <a:p>
            <a:pPr marL="76200" lvl="0" indent="0">
              <a:buNone/>
            </a:pP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			</a:t>
            </a: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&lt;td&gt; ... &lt;/td&gt;</a:t>
            </a:r>
          </a:p>
          <a:p>
            <a:pPr marL="76200" lvl="0" indent="0">
              <a:buNone/>
            </a:pP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		</a:t>
            </a: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&lt;/</a:t>
            </a:r>
            <a:r>
              <a:rPr lang="en-US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tr</a:t>
            </a: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&gt;</a:t>
            </a:r>
          </a:p>
          <a:p>
            <a:pPr marL="76200" lvl="0" indent="0">
              <a:buNone/>
            </a:pP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	</a:t>
            </a: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&lt;/</a:t>
            </a:r>
            <a:r>
              <a:rPr lang="en-US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tbody</a:t>
            </a: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&gt;</a:t>
            </a:r>
            <a:endParaRPr lang="ru-RU" sz="28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76200" lvl="0" indent="0">
              <a:buNone/>
            </a:pP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&lt;/table&gt;</a:t>
            </a:r>
            <a:endParaRPr sz="28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41448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 dirty="0">
                <a:latin typeface="PF Kids Pro Grade Five" panose="02000506000000020003" pitchFamily="2" charset="0"/>
              </a:rPr>
              <a:t>TFOOT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8297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indent="0">
              <a:buNone/>
            </a:pP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Элемент </a:t>
            </a:r>
            <a:r>
              <a:rPr lang="ru-RU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&lt;</a:t>
            </a:r>
            <a:r>
              <a:rPr lang="ru-RU" sz="2800" b="1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tfoot</a:t>
            </a:r>
            <a:r>
              <a:rPr lang="ru-RU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&gt;</a:t>
            </a: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 предназначен для хранения одной или нескольких строк, которые представлены внизу таблицы. Хотя тег </a:t>
            </a:r>
            <a:r>
              <a:rPr lang="ru-RU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&lt;</a:t>
            </a:r>
            <a:r>
              <a:rPr lang="ru-RU" sz="2800" b="1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tfoot</a:t>
            </a:r>
            <a:r>
              <a:rPr lang="ru-RU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&gt;</a:t>
            </a: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 в исходном коде должен быть определен до тега </a:t>
            </a:r>
            <a:r>
              <a:rPr lang="ru-RU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&lt;</a:t>
            </a:r>
            <a:r>
              <a:rPr lang="ru-RU" sz="2800" b="1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tbody</a:t>
            </a:r>
            <a:r>
              <a:rPr lang="ru-RU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&gt;</a:t>
            </a: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, браузеры отображают его в самом низу таблицы.</a:t>
            </a:r>
          </a:p>
          <a:p>
            <a:pPr marL="76200" indent="0">
              <a:buNone/>
            </a:pP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В пределах таблицы разрешается использовать только один элемент </a:t>
            </a:r>
            <a:r>
              <a:rPr lang="ru-RU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&lt;</a:t>
            </a:r>
            <a:r>
              <a:rPr lang="ru-RU" sz="2800" b="1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tfoot</a:t>
            </a:r>
            <a:r>
              <a:rPr lang="ru-RU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&gt;</a:t>
            </a: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9205346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en-US" sz="4000" dirty="0">
                <a:latin typeface="PF Kids Pro Grade Five" panose="02000506000000020003" pitchFamily="2" charset="0"/>
              </a:rPr>
              <a:t>TFOOT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4995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lvl="0" indent="0">
              <a:buNone/>
            </a:pP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&lt;table&gt; </a:t>
            </a:r>
          </a:p>
          <a:p>
            <a:pPr marL="76200" lvl="0" indent="0">
              <a:buNone/>
            </a:pP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	&lt;</a:t>
            </a:r>
            <a:r>
              <a:rPr lang="en-US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thead</a:t>
            </a: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&gt;...&lt;/</a:t>
            </a:r>
            <a:r>
              <a:rPr lang="en-US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thead</a:t>
            </a: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&gt; </a:t>
            </a:r>
          </a:p>
          <a:p>
            <a:pPr marL="76200" lvl="0" indent="0">
              <a:buNone/>
            </a:pP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	</a:t>
            </a: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&lt;</a:t>
            </a:r>
            <a:r>
              <a:rPr lang="en-US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tbody</a:t>
            </a: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&gt;...&lt;/</a:t>
            </a:r>
            <a:r>
              <a:rPr lang="en-US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tbody</a:t>
            </a: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&gt;</a:t>
            </a:r>
          </a:p>
          <a:p>
            <a:pPr marL="76200" lvl="0" indent="0">
              <a:buNone/>
            </a:pP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	&lt;</a:t>
            </a:r>
            <a:r>
              <a:rPr lang="en-US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tfoot</a:t>
            </a: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&gt;</a:t>
            </a:r>
          </a:p>
          <a:p>
            <a:pPr marL="76200" lvl="0" indent="0">
              <a:buNone/>
            </a:pP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		&lt;</a:t>
            </a:r>
            <a:r>
              <a:rPr lang="en-US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tr</a:t>
            </a: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&gt;</a:t>
            </a:r>
          </a:p>
          <a:p>
            <a:pPr marL="76200" lvl="0" indent="0">
              <a:buNone/>
            </a:pP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			&lt;td&gt; ... &lt;/td&gt;</a:t>
            </a:r>
          </a:p>
          <a:p>
            <a:pPr marL="76200" lvl="0" indent="0">
              <a:buNone/>
            </a:pP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		&lt;/</a:t>
            </a:r>
            <a:r>
              <a:rPr lang="en-US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tr</a:t>
            </a: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&gt;</a:t>
            </a:r>
          </a:p>
          <a:p>
            <a:pPr marL="76200" lvl="0" indent="0">
              <a:buNone/>
            </a:pP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	&lt;/</a:t>
            </a:r>
            <a:r>
              <a:rPr lang="en-US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tfoot</a:t>
            </a: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&gt;</a:t>
            </a:r>
            <a:endParaRPr lang="ru-RU" sz="28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76200" lvl="0" indent="0">
              <a:buNone/>
            </a:pP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&lt;/table&gt;</a:t>
            </a:r>
            <a:endParaRPr sz="28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6314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dirty="0">
                <a:latin typeface="PF Kids Pro Grade Five" panose="02000506000000020003" pitchFamily="2" charset="0"/>
              </a:rPr>
              <a:t>Объединение строк и столбцов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8297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indent="0">
              <a:buNone/>
            </a:pPr>
            <a:r>
              <a:rPr lang="ru-RU" sz="3600" dirty="0">
                <a:latin typeface="Segoe UI Light" panose="020B0502040204020203" pitchFamily="34" charset="0"/>
                <a:cs typeface="Segoe UI Light" panose="020B0502040204020203" pitchFamily="34" charset="0"/>
              </a:rPr>
              <a:t>Атрибуты </a:t>
            </a:r>
            <a:r>
              <a:rPr lang="en-US" sz="3600" b="1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colspan</a:t>
            </a:r>
            <a:r>
              <a:rPr lang="en-US" sz="3600" dirty="0"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ru-RU" sz="3600" dirty="0">
                <a:latin typeface="Segoe UI Light" panose="020B0502040204020203" pitchFamily="34" charset="0"/>
                <a:cs typeface="Segoe UI Light" panose="020B0502040204020203" pitchFamily="34" charset="0"/>
              </a:rPr>
              <a:t>и </a:t>
            </a:r>
            <a:r>
              <a:rPr lang="en-US" sz="3600" b="1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rowspan</a:t>
            </a:r>
            <a:r>
              <a:rPr lang="en-US" sz="3600" dirty="0"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ru-RU" sz="3600" dirty="0">
                <a:latin typeface="Segoe UI Light" panose="020B0502040204020203" pitchFamily="34" charset="0"/>
                <a:cs typeface="Segoe UI Light" panose="020B0502040204020203" pitchFamily="34" charset="0"/>
              </a:rPr>
              <a:t>служат для объединения нескольких столбцов одной строки в одну ячейку или, соответственно, нескольких строк одного столбца.</a:t>
            </a:r>
          </a:p>
        </p:txBody>
      </p:sp>
    </p:spTree>
    <p:extLst>
      <p:ext uri="{BB962C8B-B14F-4D97-AF65-F5344CB8AC3E}">
        <p14:creationId xmlns:p14="http://schemas.microsoft.com/office/powerpoint/2010/main" val="203601094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>
                <a:latin typeface="PF Kids Pro Grade Five" panose="02000506000000020003" pitchFamily="2" charset="0"/>
              </a:rPr>
              <a:t>Объединение строк и столбцов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4995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lvl="0" indent="0">
              <a:buNone/>
            </a:pPr>
            <a:r>
              <a:rPr lang="en-US" sz="2200" b="1" dirty="0">
                <a:latin typeface="Courier New" panose="02070309020205020404" pitchFamily="49" charset="0"/>
                <a:cs typeface="Courier New" panose="02070309020205020404" pitchFamily="49" charset="0"/>
              </a:rPr>
              <a:t>&lt;table style="width:100%"&gt;</a:t>
            </a:r>
          </a:p>
          <a:p>
            <a:pPr marL="76200" lvl="0" indent="0">
              <a:buNone/>
            </a:pPr>
            <a:r>
              <a:rPr lang="en-US" sz="22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&lt;tr&gt;</a:t>
            </a:r>
          </a:p>
          <a:p>
            <a:pPr marL="76200" lvl="0" indent="0">
              <a:buNone/>
            </a:pPr>
            <a:r>
              <a:rPr lang="en-US" sz="22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&lt;</a:t>
            </a:r>
            <a:r>
              <a:rPr lang="en-US" sz="22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th</a:t>
            </a:r>
            <a:r>
              <a:rPr lang="en-US" sz="2200" b="1" dirty="0">
                <a:latin typeface="Courier New" panose="02070309020205020404" pitchFamily="49" charset="0"/>
                <a:cs typeface="Courier New" panose="02070309020205020404" pitchFamily="49" charset="0"/>
              </a:rPr>
              <a:t>&gt;Name&lt;/</a:t>
            </a:r>
            <a:r>
              <a:rPr lang="en-US" sz="22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th</a:t>
            </a:r>
            <a:r>
              <a:rPr lang="en-US" sz="2200" b="1" dirty="0">
                <a:latin typeface="Courier New" panose="02070309020205020404" pitchFamily="49" charset="0"/>
                <a:cs typeface="Courier New" panose="02070309020205020404" pitchFamily="49" charset="0"/>
              </a:rPr>
              <a:t>&gt;</a:t>
            </a:r>
          </a:p>
          <a:p>
            <a:pPr marL="76200" lvl="0" indent="0">
              <a:buNone/>
            </a:pPr>
            <a:r>
              <a:rPr lang="en-US" sz="22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&lt;</a:t>
            </a:r>
            <a:r>
              <a:rPr lang="en-US" sz="22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th</a:t>
            </a:r>
            <a:r>
              <a:rPr lang="en-US" sz="2200" b="1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22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colspan</a:t>
            </a:r>
            <a:r>
              <a:rPr lang="en-US" sz="2200" b="1" dirty="0">
                <a:latin typeface="Courier New" panose="02070309020205020404" pitchFamily="49" charset="0"/>
                <a:cs typeface="Courier New" panose="02070309020205020404" pitchFamily="49" charset="0"/>
              </a:rPr>
              <a:t>="2"&gt;Telephone&lt;/</a:t>
            </a:r>
            <a:r>
              <a:rPr lang="en-US" sz="22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th</a:t>
            </a:r>
            <a:r>
              <a:rPr lang="en-US" sz="2200" b="1" dirty="0">
                <a:latin typeface="Courier New" panose="02070309020205020404" pitchFamily="49" charset="0"/>
                <a:cs typeface="Courier New" panose="02070309020205020404" pitchFamily="49" charset="0"/>
              </a:rPr>
              <a:t>&gt;</a:t>
            </a:r>
          </a:p>
          <a:p>
            <a:pPr marL="76200" lvl="0" indent="0">
              <a:buNone/>
            </a:pPr>
            <a:r>
              <a:rPr lang="en-US" sz="22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&lt;/tr&gt;</a:t>
            </a:r>
          </a:p>
          <a:p>
            <a:pPr marL="76200" lvl="0" indent="0">
              <a:buNone/>
            </a:pPr>
            <a:r>
              <a:rPr lang="en-US" sz="22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&lt;tr&gt;</a:t>
            </a:r>
          </a:p>
          <a:p>
            <a:pPr marL="76200" lvl="0" indent="0">
              <a:buNone/>
            </a:pPr>
            <a:r>
              <a:rPr lang="en-US" sz="22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&lt;td&gt;Bill Gates&lt;/td&gt;</a:t>
            </a:r>
          </a:p>
          <a:p>
            <a:pPr marL="76200" lvl="0" indent="0">
              <a:buNone/>
            </a:pPr>
            <a:r>
              <a:rPr lang="en-US" sz="22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&lt;td&gt;55577854&lt;/td&gt;</a:t>
            </a:r>
          </a:p>
          <a:p>
            <a:pPr marL="76200" lvl="0" indent="0">
              <a:buNone/>
            </a:pPr>
            <a:r>
              <a:rPr lang="en-US" sz="22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&lt;td&gt;55577855&lt;/td&gt;</a:t>
            </a:r>
          </a:p>
          <a:p>
            <a:pPr marL="76200" lvl="0" indent="0">
              <a:buNone/>
            </a:pPr>
            <a:r>
              <a:rPr lang="en-US" sz="22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&lt;/tr&gt;</a:t>
            </a:r>
          </a:p>
          <a:p>
            <a:pPr marL="76200" lvl="0" indent="0">
              <a:buNone/>
            </a:pPr>
            <a:r>
              <a:rPr lang="en-US" sz="2200" b="1" dirty="0">
                <a:latin typeface="Courier New" panose="02070309020205020404" pitchFamily="49" charset="0"/>
                <a:cs typeface="Courier New" panose="02070309020205020404" pitchFamily="49" charset="0"/>
              </a:rPr>
              <a:t>&lt;/table&gt;</a:t>
            </a:r>
            <a:endParaRPr sz="22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543548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dirty="0">
                <a:latin typeface="PF Kids Pro Grade Five" panose="02000506000000020003" pitchFamily="2" charset="0"/>
              </a:rPr>
              <a:t>Немножко про стилизацию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8297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indent="0">
              <a:buNone/>
            </a:pPr>
            <a:r>
              <a:rPr lang="ru-RU" dirty="0">
                <a:latin typeface="Segoe UI Light" panose="020B0502040204020203" pitchFamily="34" charset="0"/>
                <a:cs typeface="Segoe UI Light" panose="020B0502040204020203" pitchFamily="34" charset="0"/>
              </a:rPr>
              <a:t>Тег </a:t>
            </a:r>
            <a:r>
              <a:rPr lang="ru-RU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&lt;</a:t>
            </a:r>
            <a:r>
              <a:rPr lang="ru-RU" b="1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colgroup</a:t>
            </a:r>
            <a:r>
              <a:rPr lang="ru-RU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&gt;</a:t>
            </a:r>
            <a:r>
              <a:rPr lang="ru-RU" dirty="0">
                <a:latin typeface="Segoe UI Light" panose="020B0502040204020203" pitchFamily="34" charset="0"/>
                <a:cs typeface="Segoe UI Light" panose="020B0502040204020203" pitchFamily="34" charset="0"/>
              </a:rPr>
              <a:t> предназначен для задания ширины и стиля одной или нескольких колонок таблицы. Этот тег позволяет уменьшить код таблицы за счет сокращения повторяющихся атрибутов, и при наличии этого тега браузер начинает показывать содержимое таблицы, не дожидаясь ее полной загрузки. Тег </a:t>
            </a:r>
            <a:r>
              <a:rPr lang="ru-RU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&lt;</a:t>
            </a:r>
            <a:r>
              <a:rPr lang="ru-RU" b="1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colgroup</a:t>
            </a:r>
            <a:r>
              <a:rPr lang="ru-RU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&gt;</a:t>
            </a:r>
            <a:r>
              <a:rPr lang="ru-RU" dirty="0">
                <a:latin typeface="Segoe UI Light" panose="020B0502040204020203" pitchFamily="34" charset="0"/>
                <a:cs typeface="Segoe UI Light" panose="020B0502040204020203" pitchFamily="34" charset="0"/>
              </a:rPr>
              <a:t>можно использовать в комбинации с тегом </a:t>
            </a:r>
            <a:r>
              <a:rPr lang="ru-RU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&lt;</a:t>
            </a:r>
            <a:r>
              <a:rPr lang="ru-RU" b="1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col</a:t>
            </a:r>
            <a:r>
              <a:rPr lang="ru-RU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&gt;</a:t>
            </a:r>
            <a:r>
              <a:rPr lang="ru-RU" dirty="0">
                <a:latin typeface="Segoe UI Light" panose="020B0502040204020203" pitchFamily="34" charset="0"/>
                <a:cs typeface="Segoe UI Light" panose="020B0502040204020203" pitchFamily="34" charset="0"/>
              </a:rPr>
              <a:t>, который определяет характеристики одной или нескольких колонок.</a:t>
            </a:r>
          </a:p>
        </p:txBody>
      </p:sp>
    </p:spTree>
    <p:extLst>
      <p:ext uri="{BB962C8B-B14F-4D97-AF65-F5344CB8AC3E}">
        <p14:creationId xmlns:p14="http://schemas.microsoft.com/office/powerpoint/2010/main" val="273643260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dirty="0">
                <a:latin typeface="PF Kids Pro Grade Five" panose="02000506000000020003" pitchFamily="2" charset="0"/>
              </a:rPr>
              <a:t>Немножко про стилизацию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8297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indent="0">
              <a:buNone/>
            </a:pP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Тег </a:t>
            </a:r>
            <a:r>
              <a:rPr lang="ru-RU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&lt;</a:t>
            </a:r>
            <a:r>
              <a:rPr lang="ru-RU" sz="2800" b="1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col</a:t>
            </a:r>
            <a:r>
              <a:rPr lang="ru-RU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&gt;</a:t>
            </a: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 задает ширину и другие характеристики одной или нескольких колонок таблицы. При наличии этого тега браузер начинает показывать содержимое таблицы, не дожидаясь ее полной загрузки. Тег </a:t>
            </a:r>
            <a:r>
              <a:rPr lang="ru-RU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&lt;</a:t>
            </a:r>
            <a:r>
              <a:rPr lang="ru-RU" sz="2800" b="1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col</a:t>
            </a:r>
            <a:r>
              <a:rPr lang="ru-RU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&gt;</a:t>
            </a: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 можно использовать совместно с тегом </a:t>
            </a:r>
            <a:r>
              <a:rPr lang="ru-RU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&lt;</a:t>
            </a:r>
            <a:r>
              <a:rPr lang="ru-RU" sz="2800" b="1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colgroup</a:t>
            </a:r>
            <a:r>
              <a:rPr lang="ru-RU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&gt;</a:t>
            </a: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, который задает группу колонок, обладающих общими характеристиками.</a:t>
            </a:r>
          </a:p>
        </p:txBody>
      </p:sp>
    </p:spTree>
    <p:extLst>
      <p:ext uri="{BB962C8B-B14F-4D97-AF65-F5344CB8AC3E}">
        <p14:creationId xmlns:p14="http://schemas.microsoft.com/office/powerpoint/2010/main" val="337120116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>
                <a:latin typeface="PF Kids Pro Grade Five" panose="02000506000000020003" pitchFamily="2" charset="0"/>
              </a:rPr>
              <a:t>Немножко про стилизацию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4995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lvl="0" indent="0">
              <a:buNone/>
            </a:pP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&lt;table&gt;</a:t>
            </a:r>
          </a:p>
          <a:p>
            <a:pPr marL="76200" lvl="0" indent="0">
              <a:buNone/>
            </a:pP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&lt;</a:t>
            </a:r>
            <a:r>
              <a:rPr lang="en-US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colgroup</a:t>
            </a: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width="150"&gt;</a:t>
            </a:r>
          </a:p>
          <a:p>
            <a:pPr marL="76200" lvl="0" indent="0">
              <a:buNone/>
            </a:pP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&lt;</a:t>
            </a:r>
            <a:r>
              <a:rPr lang="en-US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colgroup</a:t>
            </a: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span="9" align="center" width="50"&gt;</a:t>
            </a:r>
          </a:p>
          <a:p>
            <a:pPr marL="76200" lvl="0" indent="0">
              <a:buNone/>
            </a:pP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 &lt;col span="5"&gt;</a:t>
            </a:r>
          </a:p>
          <a:p>
            <a:pPr marL="76200" lvl="0" indent="0">
              <a:buNone/>
            </a:pP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 &lt;col span="4"&gt;</a:t>
            </a:r>
          </a:p>
          <a:p>
            <a:pPr marL="76200" lvl="0" indent="0">
              <a:buNone/>
            </a:pP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&lt;/</a:t>
            </a:r>
            <a:r>
              <a:rPr lang="en-US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colgroup</a:t>
            </a: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&gt;</a:t>
            </a:r>
          </a:p>
          <a:p>
            <a:pPr marL="76200" lvl="0" indent="0">
              <a:buNone/>
            </a:pP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&lt;/table&gt;</a:t>
            </a:r>
            <a:endParaRPr sz="28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307796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dirty="0">
                <a:latin typeface="PF Kids Pro Grade Five" panose="02000506000000020003" pitchFamily="2" charset="0"/>
              </a:rPr>
              <a:t>И ещё немножко про стилизацию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8297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indent="0">
              <a:buNone/>
            </a:pP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Тег </a:t>
            </a:r>
            <a:r>
              <a:rPr lang="ru-RU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&lt;</a:t>
            </a:r>
            <a:r>
              <a:rPr lang="en-US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caption</a:t>
            </a:r>
            <a:r>
              <a:rPr lang="ru-RU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&gt;</a:t>
            </a: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 предназначен для создания заголовка к таблице и может размещаться только внутри контейнера </a:t>
            </a:r>
            <a:r>
              <a:rPr lang="ru-RU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&lt;</a:t>
            </a:r>
            <a:r>
              <a:rPr lang="ru-RU" sz="2800" b="1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table</a:t>
            </a:r>
            <a:r>
              <a:rPr lang="ru-RU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&gt;</a:t>
            </a: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, причем сразу после открывающего тега. Такой заголовок представляет собой текст, по умолчанию отображаемый перед таблицей и описывающий ее содержание.</a:t>
            </a:r>
          </a:p>
        </p:txBody>
      </p:sp>
    </p:spTree>
    <p:extLst>
      <p:ext uri="{BB962C8B-B14F-4D97-AF65-F5344CB8AC3E}">
        <p14:creationId xmlns:p14="http://schemas.microsoft.com/office/powerpoint/2010/main" val="15871698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>
                <a:latin typeface="PF Kids Pro Grade Five" panose="02000506000000020003" pitchFamily="2" charset="0"/>
              </a:rPr>
              <a:t>И ещё немножко про стилизацию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4995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lvl="0" indent="0">
              <a:buNone/>
            </a:pP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&lt;table&gt;</a:t>
            </a:r>
          </a:p>
          <a:p>
            <a:pPr marL="76200" lvl="0" indent="0">
              <a:buNone/>
            </a:pP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&lt;caption&gt;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Текст&lt;/</a:t>
            </a: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caption&gt;</a:t>
            </a:r>
          </a:p>
          <a:p>
            <a:pPr marL="76200" lvl="0" indent="0">
              <a:buNone/>
            </a:pP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&lt;</a:t>
            </a:r>
            <a:r>
              <a:rPr lang="en-US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tr</a:t>
            </a: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&gt;</a:t>
            </a:r>
          </a:p>
          <a:p>
            <a:pPr marL="76200" lvl="0" indent="0">
              <a:buNone/>
            </a:pP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&lt;td&gt;...&lt;/td&gt;</a:t>
            </a:r>
          </a:p>
          <a:p>
            <a:pPr marL="76200" lvl="0" indent="0">
              <a:buNone/>
            </a:pP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&lt;/</a:t>
            </a:r>
            <a:r>
              <a:rPr lang="en-US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tr</a:t>
            </a: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&gt;</a:t>
            </a:r>
          </a:p>
          <a:p>
            <a:pPr marL="76200" lvl="0" indent="0">
              <a:buNone/>
            </a:pP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&lt;/table&gt;</a:t>
            </a:r>
            <a:endParaRPr sz="28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6891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>
                <a:latin typeface="PF Kids Pro Grade Five" panose="02000506000000020003" pitchFamily="2" charset="0"/>
              </a:rPr>
              <a:t>Бонусом про некоторые контейнеры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4995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lvl="0" indent="0">
              <a:buNone/>
            </a:pP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Тег &lt;</a:t>
            </a:r>
            <a:r>
              <a:rPr lang="ru-RU" sz="2800" b="1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div</a:t>
            </a: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&gt; определяет раздел в html-документе.</a:t>
            </a:r>
          </a:p>
          <a:p>
            <a:pPr marL="76200" lvl="0" indent="0">
              <a:buNone/>
            </a:pP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Элемент &lt;</a:t>
            </a:r>
            <a:r>
              <a:rPr lang="ru-RU" sz="2800" b="1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div</a:t>
            </a: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&gt; часто используется в качестве контейнера для других элементов html для их стилизации с помощью css или для выполнения определенных задач с помощью javascript</a:t>
            </a:r>
            <a:r>
              <a:rPr lang="en-US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.</a:t>
            </a:r>
            <a:endParaRPr sz="28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436407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>
                <a:latin typeface="PF Kids Pro Grade Five" panose="02000506000000020003" pitchFamily="2" charset="0"/>
              </a:rPr>
              <a:t>Бонусом про некоторые контейнеры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4995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lvl="0" indent="0">
              <a:buNone/>
            </a:pP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Тег &lt;</a:t>
            </a:r>
            <a:r>
              <a:rPr lang="ru-RU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article</a:t>
            </a: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&gt; указывает независимый, автономный контент.</a:t>
            </a:r>
          </a:p>
          <a:p>
            <a:pPr marL="76200" lvl="0" indent="0">
              <a:buNone/>
            </a:pP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Статья должна иметь смысл сама по себе, и ее следует распространять независимо от остальной части сайта.</a:t>
            </a:r>
            <a:endParaRPr lang="en-US" sz="28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marL="76200" lvl="0" indent="0">
              <a:buNone/>
            </a:pP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Варианты применения </a:t>
            </a:r>
            <a:r>
              <a:rPr lang="en-US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&lt;</a:t>
            </a:r>
            <a:r>
              <a:rPr lang="en-US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article</a:t>
            </a:r>
            <a:r>
              <a:rPr lang="en-US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&gt;:</a:t>
            </a:r>
          </a:p>
          <a:p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Сообщения форума, блога</a:t>
            </a:r>
          </a:p>
          <a:p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Новость</a:t>
            </a:r>
          </a:p>
          <a:p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Комментарий</a:t>
            </a:r>
            <a:endParaRPr sz="28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913777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>
                <a:latin typeface="PF Kids Pro Grade Five" panose="02000506000000020003" pitchFamily="2" charset="0"/>
              </a:rPr>
              <a:t>Бонусом про некоторые контейнеры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5503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lvl="0" indent="0">
              <a:buNone/>
            </a:pPr>
            <a:r>
              <a:rPr lang="ru-RU" sz="2700" dirty="0">
                <a:latin typeface="Segoe UI Light" panose="020B0502040204020203" pitchFamily="34" charset="0"/>
                <a:cs typeface="Segoe UI Light" panose="020B0502040204020203" pitchFamily="34" charset="0"/>
              </a:rPr>
              <a:t>Тег &lt;</a:t>
            </a:r>
            <a:r>
              <a:rPr lang="ru-RU" sz="2700" b="1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figure</a:t>
            </a:r>
            <a:r>
              <a:rPr lang="ru-RU" sz="2700" dirty="0">
                <a:latin typeface="Segoe UI Light" panose="020B0502040204020203" pitchFamily="34" charset="0"/>
                <a:cs typeface="Segoe UI Light" panose="020B0502040204020203" pitchFamily="34" charset="0"/>
              </a:rPr>
              <a:t>&gt; указывает, например иллюстрации, диаграммы, фотографии, списки кодов и т. д.</a:t>
            </a:r>
          </a:p>
          <a:p>
            <a:pPr marL="76200" lvl="0" indent="0">
              <a:buNone/>
            </a:pPr>
            <a:endParaRPr lang="ru-RU" sz="27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marL="76200" lvl="0" indent="0">
              <a:buNone/>
            </a:pPr>
            <a:r>
              <a:rPr lang="ru-RU" sz="2700" dirty="0">
                <a:latin typeface="Segoe UI Light" panose="020B0502040204020203" pitchFamily="34" charset="0"/>
                <a:cs typeface="Segoe UI Light" panose="020B0502040204020203" pitchFamily="34" charset="0"/>
              </a:rPr>
              <a:t>Тег &lt;</a:t>
            </a:r>
            <a:r>
              <a:rPr lang="ru-RU" sz="27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nav</a:t>
            </a:r>
            <a:r>
              <a:rPr lang="ru-RU" sz="2700" dirty="0">
                <a:latin typeface="Segoe UI Light" panose="020B0502040204020203" pitchFamily="34" charset="0"/>
                <a:cs typeface="Segoe UI Light" panose="020B0502040204020203" pitchFamily="34" charset="0"/>
              </a:rPr>
              <a:t>&gt; определяет набор навигационных ссылок.</a:t>
            </a:r>
          </a:p>
          <a:p>
            <a:pPr marL="76200" lvl="0" indent="0">
              <a:buNone/>
            </a:pPr>
            <a:r>
              <a:rPr lang="ru-RU" sz="2700" dirty="0">
                <a:latin typeface="Segoe UI Light" panose="020B0502040204020203" pitchFamily="34" charset="0"/>
                <a:cs typeface="Segoe UI Light" panose="020B0502040204020203" pitchFamily="34" charset="0"/>
              </a:rPr>
              <a:t>Не все ссылки документа должны находиться внутри элемента &lt;</a:t>
            </a:r>
            <a:r>
              <a:rPr lang="ru-RU" sz="27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nav</a:t>
            </a:r>
            <a:r>
              <a:rPr lang="ru-RU" sz="2700" dirty="0">
                <a:latin typeface="Segoe UI Light" panose="020B0502040204020203" pitchFamily="34" charset="0"/>
                <a:cs typeface="Segoe UI Light" panose="020B0502040204020203" pitchFamily="34" charset="0"/>
              </a:rPr>
              <a:t>&gt;, он предназначен только для основного блока ссылок навигации.</a:t>
            </a:r>
          </a:p>
          <a:p>
            <a:pPr marL="76200" lvl="0" indent="0">
              <a:buNone/>
            </a:pPr>
            <a:endParaRPr lang="ru-RU" sz="27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marL="76200" lvl="0" indent="0">
              <a:buNone/>
            </a:pPr>
            <a:endParaRPr sz="27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3112440"/>
      </p:ext>
    </p:extLst>
  </p:cSld>
  <p:clrMapOvr>
    <a:masterClrMapping/>
  </p:clrMapOvr>
</p:sld>
</file>

<file path=ppt/theme/theme1.xml><?xml version="1.0" encoding="utf-8"?>
<a:theme xmlns:a="http://schemas.openxmlformats.org/drawingml/2006/main" name="Trinculo template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</TotalTime>
  <Words>491</Words>
  <Application>Microsoft Office PowerPoint</Application>
  <PresentationFormat>Экран (4:3)</PresentationFormat>
  <Paragraphs>118</Paragraphs>
  <Slides>24</Slides>
  <Notes>24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31" baseType="lpstr">
      <vt:lpstr>Segoe UI Light</vt:lpstr>
      <vt:lpstr>Varela Round</vt:lpstr>
      <vt:lpstr>Arial</vt:lpstr>
      <vt:lpstr>PF Kids Pro Grade Five</vt:lpstr>
      <vt:lpstr>Courier New</vt:lpstr>
      <vt:lpstr>Shadows Into Light</vt:lpstr>
      <vt:lpstr>Trinculo template</vt:lpstr>
      <vt:lpstr>Таблицы в HTML</vt:lpstr>
      <vt:lpstr>Сразу к делу</vt:lpstr>
      <vt:lpstr>Как это примерно выглядит</vt:lpstr>
      <vt:lpstr>Что за этим стоит</vt:lpstr>
      <vt:lpstr>Строки и столбцы</vt:lpstr>
      <vt:lpstr>Строки и столбцы</vt:lpstr>
      <vt:lpstr>Строки и столбцы</vt:lpstr>
      <vt:lpstr>Строки и столбцы</vt:lpstr>
      <vt:lpstr>THEAD</vt:lpstr>
      <vt:lpstr>THEAD</vt:lpstr>
      <vt:lpstr>TBODY</vt:lpstr>
      <vt:lpstr>TBODY</vt:lpstr>
      <vt:lpstr>TFOOT</vt:lpstr>
      <vt:lpstr>TFOOT</vt:lpstr>
      <vt:lpstr>Объединение строк и столбцов</vt:lpstr>
      <vt:lpstr>Объединение строк и столбцов</vt:lpstr>
      <vt:lpstr>Немножко про стилизацию</vt:lpstr>
      <vt:lpstr>Немножко про стилизацию</vt:lpstr>
      <vt:lpstr>Немножко про стилизацию</vt:lpstr>
      <vt:lpstr>И ещё немножко про стилизацию</vt:lpstr>
      <vt:lpstr>И ещё немножко про стилизацию</vt:lpstr>
      <vt:lpstr>Бонусом про некоторые контейнеры</vt:lpstr>
      <vt:lpstr>Бонусом про некоторые контейнеры</vt:lpstr>
      <vt:lpstr>Бонусом про некоторые контейнеры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This is your presentation title</dc:title>
  <cp:lastModifiedBy>Ivan Kazakov</cp:lastModifiedBy>
  <cp:revision>13</cp:revision>
  <dcterms:modified xsi:type="dcterms:W3CDTF">2019-08-25T12:03:08Z</dcterms:modified>
</cp:coreProperties>
</file>