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0"/>
  </p:notesMasterIdLst>
  <p:sldIdLst>
    <p:sldId id="256" r:id="rId2"/>
    <p:sldId id="285" r:id="rId3"/>
    <p:sldId id="286" r:id="rId4"/>
    <p:sldId id="287" r:id="rId5"/>
    <p:sldId id="288" r:id="rId6"/>
    <p:sldId id="289" r:id="rId7"/>
    <p:sldId id="296" r:id="rId8"/>
    <p:sldId id="291" r:id="rId9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1"/>
    </p:embeddedFont>
    <p:embeddedFont>
      <p:font typeface="Segoe UI Light" panose="020B0502040204020203" pitchFamily="34" charset="0"/>
      <p:regular r:id="rId12"/>
      <p:italic r:id="rId13"/>
    </p:embeddedFont>
    <p:embeddedFont>
      <p:font typeface="Shadows Into Light" panose="020B0604020202020204" charset="0"/>
      <p:regular r:id="rId14"/>
    </p:embeddedFont>
    <p:embeddedFont>
      <p:font typeface="Varela Round" panose="020B0604020202020204" charset="-79"/>
      <p:regular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87367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2814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7542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065882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632294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73095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68713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  <p:sldLayoutId id="2147483657" r:id="rId6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759125" y="2655750"/>
            <a:ext cx="762575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ru-RU" smtClean="0">
                <a:latin typeface="PF Kids Pro Grade Five" panose="02000506000000020003" pitchFamily="2" charset="0"/>
              </a:rPr>
              <a:t>Массивы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123270" y="19230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56125" y="3772771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2983150" y="3820524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532691" y="2024863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Массивы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Массив – поименованный набор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элементов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каждый из которых имеет свой номер,  (индекс). Если индексов несколько, то массив 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многомерный.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Примеры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: </a:t>
            </a:r>
          </a:p>
          <a:p>
            <a:pPr lvl="0"/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данные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 температуре воздуха за 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год</a:t>
            </a:r>
            <a:endParaRPr lang="en-US" sz="28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набор </a:t>
            </a:r>
            <a:r>
              <a:rPr lang="en-US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html-</a:t>
            </a: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элементов</a:t>
            </a:r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77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altLang="ru-RU" sz="4000" dirty="0">
                <a:latin typeface="PF Kids Pro Grade Five" panose="02000506000000020003" pitchFamily="2" charset="0"/>
              </a:rPr>
              <a:t>Структура массива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4075645148"/>
              </p:ext>
            </p:extLst>
          </p:nvPr>
        </p:nvGraphicFramePr>
        <p:xfrm>
          <a:off x="572216" y="2708275"/>
          <a:ext cx="7873281" cy="2720340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039805"/>
                <a:gridCol w="972246"/>
                <a:gridCol w="972246"/>
                <a:gridCol w="972246"/>
                <a:gridCol w="972246"/>
                <a:gridCol w="972246"/>
                <a:gridCol w="972246"/>
              </a:tblGrid>
              <a:tr h="680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Имя массива</a:t>
                      </a: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endParaRPr sz="1800" b="0" i="0" u="none" strike="noStrike" cap="none" dirty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80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Индексы</a:t>
                      </a: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5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Элементы</a:t>
                      </a: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A[0]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A[1]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A[2]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A[3]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A[4]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A[5]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0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Значения</a:t>
                      </a: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1.2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</a:t>
                      </a: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“test”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false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800" b="0" i="0" u="none" strike="noStrike" cap="none" dirty="0" smtClean="0">
                          <a:solidFill>
                            <a:schemeClr val="tx1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{ key: value }</a:t>
                      </a:r>
                      <a:endParaRPr lang="ru-RU" sz="1800" b="0" i="0" u="none" strike="noStrike" cap="none" dirty="0" smtClean="0">
                        <a:solidFill>
                          <a:schemeClr val="tx1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Arial"/>
                      </a:endParaRPr>
                    </a:p>
                  </a:txBody>
                  <a:tcPr anchor="ctr" horzOverflow="overflow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72216" y="2019300"/>
            <a:ext cx="799058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Одномерный массив А</a:t>
            </a:r>
            <a:r>
              <a:rPr lang="en-US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[</a:t>
            </a:r>
            <a:r>
              <a:rPr lang="en-US" altLang="ru-RU" sz="2100" dirty="0" err="1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i</a:t>
            </a:r>
            <a:r>
              <a:rPr lang="en-US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]</a:t>
            </a:r>
            <a:r>
              <a:rPr lang="ru-RU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 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из</a:t>
            </a:r>
            <a:r>
              <a:rPr lang="en-US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 6 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элементов</a:t>
            </a:r>
            <a:endParaRPr lang="ru-RU" altLang="ru-RU" sz="2100" dirty="0">
              <a:solidFill>
                <a:srgbClr val="505670"/>
              </a:solidFill>
              <a:latin typeface="Segoe UI Light" panose="020B0502040204020203" pitchFamily="34" charset="0"/>
              <a:ea typeface="Varela Round"/>
              <a:cs typeface="Segoe UI Light" panose="020B0502040204020203" pitchFamily="34" charset="0"/>
              <a:sym typeface="Varela Round"/>
            </a:endParaRPr>
          </a:p>
        </p:txBody>
      </p:sp>
    </p:spTree>
    <p:extLst>
      <p:ext uri="{BB962C8B-B14F-4D97-AF65-F5344CB8AC3E}">
        <p14:creationId xmlns:p14="http://schemas.microsoft.com/office/powerpoint/2010/main" val="3803896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altLang="ru-RU" sz="4000" dirty="0">
                <a:latin typeface="PF Kids Pro Grade Five" panose="02000506000000020003" pitchFamily="2" charset="0"/>
              </a:rPr>
              <a:t>Структура массива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1160074633"/>
              </p:ext>
            </p:extLst>
          </p:nvPr>
        </p:nvGraphicFramePr>
        <p:xfrm>
          <a:off x="2552702" y="2961909"/>
          <a:ext cx="4157706" cy="3118280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692951"/>
                <a:gridCol w="692951"/>
                <a:gridCol w="692951"/>
                <a:gridCol w="692951"/>
                <a:gridCol w="692951"/>
                <a:gridCol w="692951"/>
              </a:tblGrid>
              <a:tr h="623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Segoe UI Light" panose="020B0502040204020203" pitchFamily="34" charset="0"/>
                        <a:cs typeface="Segoe UI Light" panose="020B0502040204020203" pitchFamily="34" charset="0"/>
                      </a:endParaRPr>
                    </a:p>
                  </a:txBody>
                  <a:tcPr marL="105606" marR="105606" marT="52817" marB="52817"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4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</a:tr>
              <a:tr h="623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0</a:t>
                      </a:r>
                    </a:p>
                  </a:txBody>
                  <a:tcPr marL="105606" marR="105606" marT="52817" marB="52817"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1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4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6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-7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9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23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1</a:t>
                      </a:r>
                    </a:p>
                  </a:txBody>
                  <a:tcPr marL="105606" marR="105606" marT="52817" marB="52817"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78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12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45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34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21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3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2</a:t>
                      </a:r>
                    </a:p>
                  </a:txBody>
                  <a:tcPr marL="105606" marR="105606" marT="52817" marB="52817"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34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13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67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45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0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36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100" b="0" i="0" u="none" strike="noStrike" cap="none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Arial"/>
                        </a:rPr>
                        <a:t>3</a:t>
                      </a:r>
                    </a:p>
                  </a:txBody>
                  <a:tcPr marL="105606" marR="105606" marT="52817" marB="52817" anchor="ctr" horzOverflow="overflow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8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-6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1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-8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56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Segoe UI Light" panose="020B0502040204020203" pitchFamily="34" charset="0"/>
                          <a:cs typeface="Segoe UI Light" panose="020B0502040204020203" pitchFamily="34" charset="0"/>
                        </a:rPr>
                        <a:t>-99</a:t>
                      </a:r>
                    </a:p>
                  </a:txBody>
                  <a:tcPr marL="105606" marR="105606" marT="52817" marB="52817" anchor="ctr" horzOverflow="overflow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72216" y="2019300"/>
            <a:ext cx="7990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Двумерный массив 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В[i</a:t>
            </a:r>
            <a:r>
              <a:rPr lang="en-US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][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j</a:t>
            </a:r>
            <a:r>
              <a:rPr lang="ru-RU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] 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из </a:t>
            </a:r>
            <a:r>
              <a:rPr lang="ru-RU" altLang="ru-RU" sz="2100" dirty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4 строк и 5 колонок. Элемент 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массива 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В[1</a:t>
            </a:r>
            <a:r>
              <a:rPr lang="en-US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][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3</a:t>
            </a:r>
            <a:r>
              <a:rPr lang="ru-RU" altLang="ru-RU" sz="2100" dirty="0" smtClean="0">
                <a:solidFill>
                  <a:srgbClr val="505670"/>
                </a:solidFill>
                <a:latin typeface="Segoe UI Light" panose="020B0502040204020203" pitchFamily="34" charset="0"/>
                <a:ea typeface="Varela Round"/>
                <a:cs typeface="Segoe UI Light" panose="020B0502040204020203" pitchFamily="34" charset="0"/>
                <a:sym typeface="Varela Round"/>
              </a:rPr>
              <a:t>]=34.</a:t>
            </a:r>
            <a:endParaRPr lang="ru-RU" altLang="ru-RU" sz="2100" dirty="0">
              <a:solidFill>
                <a:srgbClr val="505670"/>
              </a:solidFill>
              <a:latin typeface="Segoe UI Light" panose="020B0502040204020203" pitchFamily="34" charset="0"/>
              <a:ea typeface="Varela Round"/>
              <a:cs typeface="Segoe UI Light" panose="020B0502040204020203" pitchFamily="34" charset="0"/>
              <a:sym typeface="Varela Round"/>
            </a:endParaRPr>
          </a:p>
        </p:txBody>
      </p:sp>
    </p:spTree>
    <p:extLst>
      <p:ext uri="{BB962C8B-B14F-4D97-AF65-F5344CB8AC3E}">
        <p14:creationId xmlns:p14="http://schemas.microsoft.com/office/powerpoint/2010/main" val="211536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Объявление </a:t>
            </a:r>
            <a:r>
              <a:rPr lang="ru-RU" sz="4000" dirty="0" smtClean="0">
                <a:latin typeface="PF Kids Pro Grade Five" panose="02000506000000020003" pitchFamily="2" charset="0"/>
              </a:rPr>
              <a:t>массива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altLang="ru-RU" sz="3200" dirty="0">
                <a:latin typeface="Segoe UI Light" panose="020B0502040204020203" pitchFamily="34" charset="0"/>
                <a:cs typeface="Segoe UI Light" panose="020B0502040204020203" pitchFamily="34" charset="0"/>
                <a:sym typeface="Arial"/>
              </a:rPr>
              <a:t>Описание пустого массива:</a:t>
            </a:r>
            <a:endParaRPr lang="en-US" altLang="ru-RU" sz="3200" dirty="0">
              <a:latin typeface="Segoe UI Light" panose="020B0502040204020203" pitchFamily="34" charset="0"/>
              <a:cs typeface="Segoe UI Light" panose="020B0502040204020203" pitchFamily="34" charset="0"/>
              <a:sym typeface="Arial"/>
            </a:endParaRPr>
          </a:p>
          <a:p>
            <a:pPr marL="76200" indent="0">
              <a:buNone/>
            </a:pP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let a </a:t>
            </a: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= [];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Описание массива, имеющего элементы:</a:t>
            </a:r>
          </a:p>
          <a:p>
            <a:pPr marL="76200" indent="0">
              <a:buNone/>
            </a:pPr>
            <a:r>
              <a:rPr lang="en-US" alt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a = 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</a:t>
            </a:r>
            <a:r>
              <a:rPr lang="ru-RU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1, 1.5, 2</a:t>
            </a:r>
            <a:r>
              <a:rPr lang="en-US" alt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];</a:t>
            </a:r>
            <a:endParaRPr lang="ru-RU" altLang="ru-RU" sz="3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ru-RU" sz="3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Одно из свойств массивов – </a:t>
            </a:r>
            <a:r>
              <a:rPr lang="en-US" sz="3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length:</a:t>
            </a:r>
            <a:endParaRPr lang="en-US" sz="32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sz="32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a.length</a:t>
            </a:r>
            <a:r>
              <a:rPr lang="en-US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//</a:t>
            </a:r>
            <a:r>
              <a:rPr lang="ru-RU" sz="32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 3</a:t>
            </a:r>
            <a:endParaRPr lang="ru-RU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832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Методы для работы с массивами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push</a:t>
            </a:r>
            <a:r>
              <a:rPr lang="en-US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добавление элемента в массив</a:t>
            </a:r>
            <a:r>
              <a:rPr lang="en-US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a.push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(4); //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будет 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[1, 1.5, 2, 4]</a:t>
            </a: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pop </a:t>
            </a:r>
            <a:r>
              <a:rPr lang="en-US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извлечение последнего элемента из массива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a.pop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(); //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 4, а массив станет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         //[1, 1.5, 2]</a:t>
            </a: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err="1" smtClean="0">
                <a:latin typeface="Segoe UI Light" panose="020B0502040204020203" pitchFamily="34" charset="0"/>
                <a:cs typeface="Segoe UI Light" panose="020B0502040204020203" pitchFamily="34" charset="0"/>
              </a:rPr>
              <a:t>indexOf</a:t>
            </a:r>
            <a:r>
              <a:rPr lang="en-US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получение индекса элемента. Если элемента в массиве нет, то метод вернёт значение -1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a.indexOf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0</a:t>
            </a:r>
            <a:endParaRPr lang="en-US" altLang="ru-RU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a.indexOf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(2); //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 2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a.indexOf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5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); //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 -1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includes 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проверка, есть ли элемент в массиве</a:t>
            </a:r>
            <a:endParaRPr lang="ru-RU" altLang="ru-RU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a.includes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(2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); //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true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a.includes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ru-RU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5</a:t>
            </a: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); //</a:t>
            </a:r>
            <a:r>
              <a:rPr lang="ru-RU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</a:t>
            </a: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false</a:t>
            </a:r>
            <a:endParaRPr lang="ru-RU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349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Методы для работы с массивами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590842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indent="-342900">
              <a:lnSpc>
                <a:spcPct val="80000"/>
              </a:lnSpc>
            </a:pPr>
            <a:r>
              <a:rPr lang="en-US" alt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map</a:t>
            </a:r>
            <a:r>
              <a:rPr lang="en-US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обработка всех элементов массива поочерёдно функцией, передаваемой в качестве параметра. Метод не изменяет исходный массив, а возвращает новый.</a:t>
            </a:r>
            <a:endParaRPr lang="en-US" altLang="ru-RU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21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a.map</a:t>
            </a: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(function(value){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    return </a:t>
            </a: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 * value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}); </a:t>
            </a: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  <a:r>
              <a:rPr lang="ru-RU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 новый массив, содержащий 	</a:t>
            </a: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	//</a:t>
            </a:r>
            <a:r>
              <a:rPr lang="ru-RU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квадраты чисел исходного массива</a:t>
            </a:r>
            <a:endParaRPr lang="en-US" altLang="ru-RU" sz="21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342900" indent="-342900">
              <a:lnSpc>
                <a:spcPct val="80000"/>
              </a:lnSpc>
            </a:pPr>
            <a:r>
              <a:rPr lang="en-US" alt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filter</a:t>
            </a:r>
            <a:r>
              <a:rPr lang="en-US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alt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</a:t>
            </a:r>
            <a:r>
              <a:rPr lang="ru-RU" altLang="ru-RU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получение из исходного массива всех значений, для которых функция вернёт </a:t>
            </a:r>
            <a:r>
              <a:rPr lang="en-US" altLang="ru-RU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true: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2100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a.filter</a:t>
            </a: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(function(value</a:t>
            </a: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) {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   return </a:t>
            </a: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value &gt; 1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})	//</a:t>
            </a:r>
            <a:r>
              <a:rPr lang="ru-RU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вернёт </a:t>
            </a:r>
            <a:r>
              <a:rPr lang="ru-RU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новый массив, содержащий </a:t>
            </a:r>
            <a:endParaRPr lang="en-US" altLang="ru-RU" sz="21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//</a:t>
            </a:r>
            <a:r>
              <a:rPr lang="ru-RU" altLang="ru-RU" sz="21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все элементы, которые больше </a:t>
            </a:r>
            <a:r>
              <a:rPr lang="ru-RU" altLang="ru-RU" sz="2100" b="1" dirty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endParaRPr lang="en-US" altLang="ru-RU" sz="21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611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/>
            <a:lum/>
          </a:blip>
          <a:srcRect/>
          <a:stretch>
            <a:fillRect l="-5000" r="-5000" b="-5000"/>
          </a:stretch>
        </a:blip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Пример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22293" y="1677107"/>
            <a:ext cx="7952364" cy="4689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</a:pPr>
            <a:r>
              <a:rPr lang="ru-RU" altLang="ru-RU" sz="40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В </a:t>
            </a:r>
            <a:r>
              <a:rPr lang="ru-RU" alt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массиве из пяти элементов найти минимальный элемент и его номер. </a:t>
            </a:r>
          </a:p>
        </p:txBody>
      </p:sp>
    </p:spTree>
    <p:extLst>
      <p:ext uri="{BB962C8B-B14F-4D97-AF65-F5344CB8AC3E}">
        <p14:creationId xmlns:p14="http://schemas.microsoft.com/office/powerpoint/2010/main" val="1490389380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230</Words>
  <Application>Microsoft Office PowerPoint</Application>
  <PresentationFormat>Экран (4:3)</PresentationFormat>
  <Paragraphs>94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Courier New</vt:lpstr>
      <vt:lpstr>Arial</vt:lpstr>
      <vt:lpstr>PF Kids Pro Grade Five</vt:lpstr>
      <vt:lpstr>Segoe UI Light</vt:lpstr>
      <vt:lpstr>Shadows Into Light</vt:lpstr>
      <vt:lpstr>Varela Round</vt:lpstr>
      <vt:lpstr>Trinculo template</vt:lpstr>
      <vt:lpstr>Массивы</vt:lpstr>
      <vt:lpstr>Массивы</vt:lpstr>
      <vt:lpstr>Структура массива</vt:lpstr>
      <vt:lpstr>Структура массива</vt:lpstr>
      <vt:lpstr>Объявление массива</vt:lpstr>
      <vt:lpstr>Методы для работы с массивами</vt:lpstr>
      <vt:lpstr>Методы для работы с массивами</vt:lpstr>
      <vt:lpstr>Пример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12</cp:revision>
  <dcterms:modified xsi:type="dcterms:W3CDTF">2018-10-18T16:20:16Z</dcterms:modified>
</cp:coreProperties>
</file>