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2" r:id="rId7"/>
    <p:sldId id="264" r:id="rId8"/>
    <p:sldId id="263" r:id="rId9"/>
  </p:sldIdLst>
  <p:sldSz cx="9144000" cy="6858000" type="screen4x3"/>
  <p:notesSz cx="6858000" cy="9144000"/>
  <p:embeddedFontLst>
    <p:embeddedFont>
      <p:font typeface="Varela Round" panose="020B0604020202020204" charset="-79"/>
      <p:regular r:id="rId11"/>
    </p:embeddedFont>
    <p:embeddedFont>
      <p:font typeface="Cambria Math" panose="02040503050406030204" pitchFamily="18" charset="0"/>
      <p:regular r:id="rId12"/>
    </p:embeddedFont>
    <p:embeddedFont>
      <p:font typeface="Segoe UI Light" panose="020B0502040204020203" pitchFamily="34" charset="0"/>
      <p:regular r:id="rId13"/>
      <p:italic r:id="rId14"/>
    </p:embeddedFont>
    <p:embeddedFont>
      <p:font typeface="Shadows Into Light" panose="020B0604020202020204" charset="0"/>
      <p:regular r:id="rId15"/>
    </p:embeddedFont>
    <p:embeddedFont>
      <p:font typeface="PF Kids Pro Grade Five" panose="02000506000000020003" pitchFamily="2" charset="0"/>
      <p:regular r:id="rId1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786D42D-78F6-43A8-BBA1-182535D95194}">
  <a:tblStyle styleId="{8786D42D-78F6-43A8-BBA1-182535D9519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2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6474917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1018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Shape 1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69123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Shape 21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089161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Shape 21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524341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232047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369093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325860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1753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+ 2 column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1109975" y="1831450"/>
            <a:ext cx="326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▧"/>
              <a:defRPr sz="1800"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body" idx="2"/>
          </p:nvPr>
        </p:nvSpPr>
        <p:spPr>
          <a:xfrm>
            <a:off x="4915550" y="1831450"/>
            <a:ext cx="3155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▧"/>
              <a:defRPr sz="1800"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33" name="Shape 33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34" name="Shape 34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  <p:extLst>
      <p:ext uri="{BB962C8B-B14F-4D97-AF65-F5344CB8AC3E}">
        <p14:creationId xmlns:p14="http://schemas.microsoft.com/office/powerpoint/2010/main" val="413498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44" name="Shape 44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45" name="Shape 45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  <p:extLst>
      <p:ext uri="{BB962C8B-B14F-4D97-AF65-F5344CB8AC3E}">
        <p14:creationId xmlns:p14="http://schemas.microsoft.com/office/powerpoint/2010/main" val="1903568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▧"/>
              <a:defRPr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8" name="Shape 28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  <p:extLst>
      <p:ext uri="{BB962C8B-B14F-4D97-AF65-F5344CB8AC3E}">
        <p14:creationId xmlns:p14="http://schemas.microsoft.com/office/powerpoint/2010/main" val="3115064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9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824550" y="689775"/>
            <a:ext cx="7547700" cy="91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505670"/>
              </a:buClr>
              <a:buSzPts val="24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○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■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81" r:id="rId5"/>
    <p:sldLayoutId id="2147483682" r:id="rId6"/>
    <p:sldLayoutId id="2147483683" r:id="rId7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latin typeface="PF Kids Pro Grade Five" panose="02000506000000020003" pitchFamily="2" charset="0"/>
              </a:rPr>
              <a:t>Ветвления в </a:t>
            </a:r>
            <a:r>
              <a:rPr lang="en-US" dirty="0" smtClean="0">
                <a:latin typeface="PF Kids Pro Grade Five" panose="02000506000000020003" pitchFamily="2" charset="0"/>
              </a:rPr>
              <a:t>JS.</a:t>
            </a:r>
            <a:endParaRPr dirty="0">
              <a:latin typeface="PF Kids Pro Grade Five" panose="02000506000000020003" pitchFamily="2" charset="0"/>
            </a:endParaRPr>
          </a:p>
        </p:txBody>
      </p:sp>
      <p:sp>
        <p:nvSpPr>
          <p:cNvPr id="106" name="Shape 106"/>
          <p:cNvSpPr/>
          <p:nvPr/>
        </p:nvSpPr>
        <p:spPr>
          <a:xfrm rot="-4140551">
            <a:off x="2545345" y="1556493"/>
            <a:ext cx="402308" cy="1167266"/>
          </a:xfrm>
          <a:custGeom>
            <a:avLst/>
            <a:gdLst/>
            <a:ahLst/>
            <a:cxnLst/>
            <a:rect l="0" t="0" r="0" b="0"/>
            <a:pathLst>
              <a:path w="30959" h="89819" extrusionOk="0">
                <a:moveTo>
                  <a:pt x="0" y="0"/>
                </a:moveTo>
                <a:cubicBezTo>
                  <a:pt x="5134" y="6917"/>
                  <a:pt x="29561" y="26535"/>
                  <a:pt x="30804" y="41505"/>
                </a:cubicBezTo>
                <a:cubicBezTo>
                  <a:pt x="32047" y="56474"/>
                  <a:pt x="11349" y="81766"/>
                  <a:pt x="7458" y="89819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dash"/>
            <a:round/>
            <a:headEnd type="none" w="lg" len="lg"/>
            <a:tailEnd type="stealth" w="lg" len="lg"/>
          </a:ln>
        </p:spPr>
      </p:sp>
      <p:sp>
        <p:nvSpPr>
          <p:cNvPr id="107" name="Shape 107"/>
          <p:cNvSpPr/>
          <p:nvPr/>
        </p:nvSpPr>
        <p:spPr>
          <a:xfrm>
            <a:off x="3256267" y="3866847"/>
            <a:ext cx="3153375" cy="34500"/>
          </a:xfrm>
          <a:custGeom>
            <a:avLst/>
            <a:gdLst/>
            <a:ahLst/>
            <a:cxnLst/>
            <a:rect l="0" t="0" r="0" b="0"/>
            <a:pathLst>
              <a:path w="126135" h="1380" extrusionOk="0">
                <a:moveTo>
                  <a:pt x="0" y="973"/>
                </a:moveTo>
                <a:cubicBezTo>
                  <a:pt x="29074" y="973"/>
                  <a:pt x="58157" y="273"/>
                  <a:pt x="87224" y="973"/>
                </a:cubicBezTo>
                <a:cubicBezTo>
                  <a:pt x="100194" y="1285"/>
                  <a:pt x="113311" y="1974"/>
                  <a:pt x="126135" y="0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108" name="Shape 108"/>
          <p:cNvSpPr/>
          <p:nvPr/>
        </p:nvSpPr>
        <p:spPr>
          <a:xfrm>
            <a:off x="3183292" y="3914600"/>
            <a:ext cx="3177700" cy="41425"/>
          </a:xfrm>
          <a:custGeom>
            <a:avLst/>
            <a:gdLst/>
            <a:ahLst/>
            <a:cxnLst/>
            <a:rect l="0" t="0" r="0" b="0"/>
            <a:pathLst>
              <a:path w="127108" h="1657" extrusionOk="0">
                <a:moveTo>
                  <a:pt x="0" y="1657"/>
                </a:moveTo>
                <a:cubicBezTo>
                  <a:pt x="42249" y="-1531"/>
                  <a:pt x="84738" y="1008"/>
                  <a:pt x="127108" y="1008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109" name="Shape 109"/>
          <p:cNvCxnSpPr/>
          <p:nvPr/>
        </p:nvCxnSpPr>
        <p:spPr>
          <a:xfrm rot="10800000" flipH="1">
            <a:off x="6409642" y="1845817"/>
            <a:ext cx="291900" cy="54300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dash"/>
            <a:round/>
            <a:headEnd type="stealth" w="lg" len="lg"/>
            <a:tailEnd type="none" w="lg" len="lg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 txBox="1">
            <a:spLocks noGrp="1"/>
          </p:cNvSpPr>
          <p:nvPr>
            <p:ph type="body" idx="1"/>
          </p:nvPr>
        </p:nvSpPr>
        <p:spPr>
          <a:xfrm>
            <a:off x="1109975" y="1831450"/>
            <a:ext cx="326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Полное ветвление</a:t>
            </a:r>
          </a:p>
          <a:p>
            <a:pPr marL="0" lvl="0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if (</a:t>
            </a:r>
            <a:r>
              <a:rPr lang="ru-RU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условие</a:t>
            </a:r>
            <a:r>
              <a:rPr lang="en-US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)</a:t>
            </a:r>
            <a:endParaRPr lang="ru-RU" sz="2600" b="1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lvl="0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600" b="1" dirty="0"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  <a:r>
              <a:rPr lang="en-US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оператор1</a:t>
            </a:r>
            <a:r>
              <a:rPr lang="en-US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; }</a:t>
            </a:r>
          </a:p>
          <a:p>
            <a:pPr marL="0" lvl="0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else</a:t>
            </a:r>
            <a:endParaRPr lang="en-US" sz="2600" b="1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lvl="0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  <a:r>
              <a:rPr lang="ru-RU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оператор2</a:t>
            </a:r>
            <a:r>
              <a:rPr lang="en-US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; }</a:t>
            </a:r>
            <a:endParaRPr lang="en-US" sz="2600" b="1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57" name="Shape 157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Условный оператор</a:t>
            </a:r>
            <a:endParaRPr sz="3600" dirty="0">
              <a:latin typeface="PF Kids Pro Grade Five" panose="02000506000000020003" pitchFamily="2" charset="0"/>
            </a:endParaRPr>
          </a:p>
        </p:txBody>
      </p:sp>
      <p:sp>
        <p:nvSpPr>
          <p:cNvPr id="158" name="Shape 158"/>
          <p:cNvSpPr txBox="1">
            <a:spLocks noGrp="1"/>
          </p:cNvSpPr>
          <p:nvPr>
            <p:ph type="body" idx="2"/>
          </p:nvPr>
        </p:nvSpPr>
        <p:spPr>
          <a:xfrm>
            <a:off x="4718800" y="1831450"/>
            <a:ext cx="35489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Неполное ветвление</a:t>
            </a:r>
            <a:endParaRPr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0" lvl="0" indent="0">
              <a:buNone/>
            </a:pPr>
            <a:r>
              <a:rPr lang="en-US" sz="2600" b="1" dirty="0">
                <a:latin typeface="Courier New" panose="02070309020205020404" pitchFamily="49" charset="0"/>
                <a:cs typeface="Courier New" panose="02070309020205020404" pitchFamily="49" charset="0"/>
              </a:rPr>
              <a:t>if (</a:t>
            </a:r>
            <a:r>
              <a:rPr lang="ru-RU" sz="2600" b="1" dirty="0">
                <a:latin typeface="Courier New" panose="02070309020205020404" pitchFamily="49" charset="0"/>
                <a:cs typeface="Courier New" panose="02070309020205020404" pitchFamily="49" charset="0"/>
              </a:rPr>
              <a:t>условие)</a:t>
            </a:r>
          </a:p>
          <a:p>
            <a:pPr marL="0" lvl="0" indent="0">
              <a:buNone/>
            </a:pPr>
            <a:r>
              <a:rPr lang="en-US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{ </a:t>
            </a:r>
            <a:r>
              <a:rPr lang="ru-RU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оператор1</a:t>
            </a:r>
            <a:r>
              <a:rPr lang="ru-RU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  <a:r>
              <a:rPr lang="en-US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}</a:t>
            </a:r>
            <a:endParaRPr lang="ru-RU" sz="26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6240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 smtClean="0">
                <a:latin typeface="PF Kids Pro Grade Five" panose="02000506000000020003" pitchFamily="2" charset="0"/>
              </a:rPr>
              <a:t>Основные логические операции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graphicFrame>
        <p:nvGraphicFramePr>
          <p:cNvPr id="220" name="Shape 220"/>
          <p:cNvGraphicFramePr/>
          <p:nvPr>
            <p:extLst>
              <p:ext uri="{D42A27DB-BD31-4B8C-83A1-F6EECF244321}">
                <p14:modId xmlns:p14="http://schemas.microsoft.com/office/powerpoint/2010/main" val="3401629184"/>
              </p:ext>
            </p:extLst>
          </p:nvPr>
        </p:nvGraphicFramePr>
        <p:xfrm>
          <a:off x="1282701" y="1717675"/>
          <a:ext cx="6654798" cy="4317466"/>
        </p:xfrm>
        <a:graphic>
          <a:graphicData uri="http://schemas.openxmlformats.org/drawingml/2006/table">
            <a:tbl>
              <a:tblPr>
                <a:noFill/>
                <a:tableStyleId>{8786D42D-78F6-43A8-BBA1-182535D95194}</a:tableStyleId>
              </a:tblPr>
              <a:tblGrid>
                <a:gridCol w="2218266"/>
                <a:gridCol w="2218266"/>
                <a:gridCol w="2218266"/>
              </a:tblGrid>
              <a:tr h="429131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b="1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Оператор</a:t>
                      </a:r>
                      <a:endParaRPr sz="1800" b="1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b="1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Пример записи</a:t>
                      </a:r>
                      <a:endParaRPr sz="1800" b="1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b="1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Результат</a:t>
                      </a:r>
                      <a:endParaRPr sz="1800" b="1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</a:tr>
              <a:tr h="482537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Больше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a</a:t>
                      </a:r>
                      <a:r>
                        <a:rPr lang="en-US" sz="1800" baseline="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 &gt; b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true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2537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Меньше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a</a:t>
                      </a:r>
                      <a:r>
                        <a:rPr lang="en-US" sz="1800" baseline="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 &lt; b</a:t>
                      </a:r>
                      <a:endParaRPr lang="en-US"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false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2537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Равно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a</a:t>
                      </a:r>
                      <a:r>
                        <a:rPr lang="en-US" sz="1800" baseline="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 </a:t>
                      </a:r>
                      <a:r>
                        <a:rPr lang="en-US" sz="1800" baseline="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== </a:t>
                      </a:r>
                      <a:r>
                        <a:rPr lang="en-US" sz="1800" baseline="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b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false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2537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Больше или равно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a</a:t>
                      </a:r>
                      <a:r>
                        <a:rPr lang="en-US" sz="1800" baseline="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 &gt;= b</a:t>
                      </a:r>
                      <a:endParaRPr lang="en-US" sz="1800" dirty="0" smtClean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true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2537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Меньше или равно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a</a:t>
                      </a:r>
                      <a:r>
                        <a:rPr lang="en-US" sz="1800" baseline="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 &lt;= b</a:t>
                      </a:r>
                      <a:endParaRPr lang="en-US" sz="1800" dirty="0" smtClean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false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2537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Не равно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a</a:t>
                      </a:r>
                      <a:r>
                        <a:rPr lang="en-US" sz="1800" baseline="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 </a:t>
                      </a:r>
                      <a:r>
                        <a:rPr lang="en-US" sz="1800" baseline="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!= </a:t>
                      </a:r>
                      <a:r>
                        <a:rPr lang="en-US" sz="1800" baseline="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b</a:t>
                      </a:r>
                      <a:endParaRPr lang="en-US" sz="1800" dirty="0" smtClean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T</a:t>
                      </a:r>
                      <a:r>
                        <a:rPr lang="en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rue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2537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Эквивалентно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a</a:t>
                      </a:r>
                      <a:r>
                        <a:rPr lang="en-US" sz="1800" baseline="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 === b</a:t>
                      </a:r>
                      <a:endParaRPr lang="en-US" sz="1800" dirty="0" smtClean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False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2537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Не эквивалентно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a !</a:t>
                      </a:r>
                      <a:r>
                        <a:rPr lang="en-US" sz="1800" baseline="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== b</a:t>
                      </a:r>
                      <a:endParaRPr lang="en-US" sz="1800" dirty="0" smtClean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False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33037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 smtClean="0">
                <a:latin typeface="PF Kids Pro Grade Five" panose="02000506000000020003" pitchFamily="2" charset="0"/>
              </a:rPr>
              <a:t>Ещё немного логических операций</a:t>
            </a:r>
            <a:endParaRPr sz="4000" dirty="0">
              <a:latin typeface="PF Kids Pro Grade Five" panose="02000506000000020003" pitchFamily="2" charset="0"/>
            </a:endParaRPr>
          </a:p>
        </p:txBody>
      </p:sp>
      <p:graphicFrame>
        <p:nvGraphicFramePr>
          <p:cNvPr id="220" name="Shape 220"/>
          <p:cNvGraphicFramePr/>
          <p:nvPr>
            <p:extLst>
              <p:ext uri="{D42A27DB-BD31-4B8C-83A1-F6EECF244321}">
                <p14:modId xmlns:p14="http://schemas.microsoft.com/office/powerpoint/2010/main" val="626978840"/>
              </p:ext>
            </p:extLst>
          </p:nvPr>
        </p:nvGraphicFramePr>
        <p:xfrm>
          <a:off x="1282701" y="2124074"/>
          <a:ext cx="6654798" cy="2933700"/>
        </p:xfrm>
        <a:graphic>
          <a:graphicData uri="http://schemas.openxmlformats.org/drawingml/2006/table">
            <a:tbl>
              <a:tblPr>
                <a:noFill/>
                <a:tableStyleId>{8786D42D-78F6-43A8-BBA1-182535D95194}</a:tableStyleId>
              </a:tblPr>
              <a:tblGrid>
                <a:gridCol w="2218266"/>
                <a:gridCol w="2218266"/>
                <a:gridCol w="2218266"/>
              </a:tblGrid>
              <a:tr h="733425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000" b="1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Оператор</a:t>
                      </a:r>
                      <a:endParaRPr sz="2000" b="1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000" b="1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Пример записи</a:t>
                      </a:r>
                      <a:endParaRPr sz="2000" b="1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000" b="1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Результат</a:t>
                      </a:r>
                      <a:endParaRPr sz="2000" b="1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</a:tr>
              <a:tr h="733425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И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a</a:t>
                      </a:r>
                      <a:r>
                        <a:rPr lang="en-US" sz="2400" baseline="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 </a:t>
                      </a:r>
                      <a:r>
                        <a:rPr lang="en-US" sz="2400" baseline="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&amp;&amp; </a:t>
                      </a:r>
                      <a:r>
                        <a:rPr lang="en-US" sz="2400" baseline="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b</a:t>
                      </a:r>
                      <a:endParaRPr sz="24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4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true</a:t>
                      </a:r>
                      <a:endParaRPr sz="24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3425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Или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a</a:t>
                      </a:r>
                      <a:r>
                        <a:rPr lang="en-US" sz="2400" baseline="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 </a:t>
                      </a:r>
                      <a:r>
                        <a:rPr lang="en-US" sz="2400" baseline="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|| b</a:t>
                      </a:r>
                      <a:endParaRPr lang="en-US" sz="24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4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false</a:t>
                      </a:r>
                      <a:endParaRPr sz="24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34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Не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!a</a:t>
                      </a:r>
                      <a:endParaRPr sz="24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F</a:t>
                      </a:r>
                      <a:r>
                        <a:rPr lang="en" sz="24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alse</a:t>
                      </a:r>
                      <a:endParaRPr sz="24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84092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 smtClean="0">
                <a:latin typeface="PF Kids Pro Grade Five" panose="02000506000000020003" pitchFamily="2" charset="0"/>
              </a:rPr>
              <a:t>Оператор</a:t>
            </a:r>
            <a:r>
              <a:rPr lang="en-US" sz="4000" dirty="0" smtClean="0">
                <a:latin typeface="PF Kids Pro Grade Five" panose="02000506000000020003" pitchFamily="2" charset="0"/>
              </a:rPr>
              <a:t> </a:t>
            </a:r>
            <a:r>
              <a:rPr lang="ru-RU" sz="4000" dirty="0" smtClean="0">
                <a:latin typeface="PF Kids Pro Grade Five" panose="02000506000000020003" pitchFamily="2" charset="0"/>
              </a:rPr>
              <a:t>выбора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switch (a) {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case 1: 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{ alert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('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num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'); } 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break;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case '1': 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{ alert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('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str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'); } 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break;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default: 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{ alert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('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unkhonw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'); }</a:t>
            </a:r>
            <a:endParaRPr lang="en-US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65993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 smtClean="0">
                <a:latin typeface="PF Kids Pro Grade Five" panose="02000506000000020003" pitchFamily="2" charset="0"/>
              </a:rPr>
              <a:t>Оператор</a:t>
            </a:r>
            <a:r>
              <a:rPr lang="en-US" sz="4000" dirty="0" smtClean="0">
                <a:latin typeface="PF Kids Pro Grade Five" panose="02000506000000020003" pitchFamily="2" charset="0"/>
              </a:rPr>
              <a:t> </a:t>
            </a:r>
            <a:r>
              <a:rPr lang="ru-RU" sz="4000" dirty="0" smtClean="0">
                <a:latin typeface="PF Kids Pro Grade Five" panose="02000506000000020003" pitchFamily="2" charset="0"/>
              </a:rPr>
              <a:t>выбора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switch 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(true) 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case 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a &lt; 0: { alert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'</a:t>
            </a:r>
            <a:r>
              <a:rPr lang="en-US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neg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'); } 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break;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case 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a &gt; 0 &amp;&amp; a % 2 === 0: { alert('</a:t>
            </a:r>
            <a:r>
              <a:rPr lang="en-US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pos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and even'); 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break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; } </a:t>
            </a:r>
            <a:endParaRPr lang="en-US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default: 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{ alert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'unknown'); }</a:t>
            </a:r>
            <a:endParaRPr lang="en-US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80214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 smtClean="0">
                <a:latin typeface="PF Kids Pro Grade Five" panose="02000506000000020003" pitchFamily="2" charset="0"/>
              </a:rPr>
              <a:t>Что от вас хочу</a:t>
            </a:r>
            <a:endParaRPr sz="4000" dirty="0">
              <a:latin typeface="PF Kids Pro Grade Five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3" name="Shape 143"/>
              <p:cNvSpPr txBox="1">
                <a:spLocks noGrp="1"/>
              </p:cNvSpPr>
              <p:nvPr>
                <p:ph type="body" idx="1"/>
              </p:nvPr>
            </p:nvSpPr>
            <p:spPr>
              <a:xfrm>
                <a:off x="1070325" y="1918650"/>
                <a:ext cx="7056300" cy="4083000"/>
              </a:xfrm>
              <a:prstGeom prst="rect">
                <a:avLst/>
              </a:prstGeom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pPr marL="76200" lvl="0" indent="0">
                  <a:buNone/>
                </a:pPr>
                <a:r>
                  <a:rPr lang="ru-RU" sz="3100" dirty="0" smtClean="0"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Написать программу вычисления значения у при заданном х. Учесть случай при х = 8.</a:t>
                </a:r>
              </a:p>
              <a:p>
                <a:pPr marL="76200" lv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3100" b="0" i="1" smtClean="0">
                          <a:latin typeface="Cambria Math" panose="02040503050406030204" pitchFamily="18" charset="0"/>
                          <a:cs typeface="Segoe UI Light" panose="020B0502040204020203" pitchFamily="34" charset="0"/>
                        </a:rPr>
                        <m:t>𝑦</m:t>
                      </m:r>
                      <m:r>
                        <a:rPr lang="en-US" sz="3100" i="1" smtClean="0">
                          <a:latin typeface="Cambria Math" panose="02040503050406030204" pitchFamily="18" charset="0"/>
                          <a:cs typeface="Segoe UI Light" panose="020B0502040204020203" pitchFamily="34" charset="0"/>
                        </a:rPr>
                        <m:t>=</m:t>
                      </m:r>
                      <m:d>
                        <m:dPr>
                          <m:begChr m:val="{"/>
                          <m:endChr m:val=""/>
                          <m:ctrlPr>
                            <a:rPr lang="en-US" sz="3100" i="1" smtClean="0">
                              <a:latin typeface="Cambria Math" panose="02040503050406030204" pitchFamily="18" charset="0"/>
                              <a:cs typeface="Segoe UI Light" panose="020B0502040204020203" pitchFamily="34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3100" i="1" smtClean="0">
                                  <a:latin typeface="Cambria Math" panose="02040503050406030204" pitchFamily="18" charset="0"/>
                                  <a:cs typeface="Segoe UI Light" panose="020B0502040204020203" pitchFamily="34" charset="0"/>
                                </a:rPr>
                              </m:ctrlPr>
                            </m:eqArrPr>
                            <m:e>
                              <m:sSup>
                                <m:sSupPr>
                                  <m:ctrlPr>
                                    <a:rPr lang="en-US" sz="3100" i="1" smtClean="0">
                                      <a:latin typeface="Cambria Math" panose="02040503050406030204" pitchFamily="18" charset="0"/>
                                      <a:cs typeface="Segoe UI Light" panose="020B0502040204020203" pitchFamily="34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3100" b="0" i="1" smtClean="0">
                                      <a:latin typeface="Cambria Math" panose="02040503050406030204" pitchFamily="18" charset="0"/>
                                      <a:cs typeface="Segoe UI Light" panose="020B0502040204020203" pitchFamily="34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US" sz="3100" b="0" i="1" smtClean="0">
                                      <a:latin typeface="Cambria Math" panose="02040503050406030204" pitchFamily="18" charset="0"/>
                                      <a:cs typeface="Segoe UI Light" panose="020B0502040204020203" pitchFamily="34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sz="3100" i="1" smtClean="0">
                                  <a:latin typeface="Cambria Math" panose="02040503050406030204" pitchFamily="18" charset="0"/>
                                  <a:cs typeface="Segoe UI Light" panose="020B0502040204020203" pitchFamily="34" charset="0"/>
                                </a:rPr>
                                <m:t>,  </m:t>
                              </m:r>
                              <m:r>
                                <a:rPr lang="en-US" sz="3100" b="0" i="1" smtClean="0">
                                  <a:latin typeface="Cambria Math" panose="02040503050406030204" pitchFamily="18" charset="0"/>
                                  <a:cs typeface="Segoe UI Light" panose="020B0502040204020203" pitchFamily="34" charset="0"/>
                                </a:rPr>
                                <m:t>     </m:t>
                              </m:r>
                              <m:r>
                                <a:rPr lang="en-US" sz="3100" i="1" smtClean="0">
                                  <a:latin typeface="Cambria Math" panose="02040503050406030204" pitchFamily="18" charset="0"/>
                                  <a:cs typeface="Segoe UI Light" panose="020B0502040204020203" pitchFamily="34" charset="0"/>
                                </a:rPr>
                                <m:t>𝑥</m:t>
                              </m:r>
                              <m:r>
                                <a:rPr lang="en-US" sz="3100" i="1" smtClean="0">
                                  <a:latin typeface="Cambria Math" panose="02040503050406030204" pitchFamily="18" charset="0"/>
                                  <a:cs typeface="Segoe UI Light" panose="020B0502040204020203" pitchFamily="34" charset="0"/>
                                </a:rPr>
                                <m:t>&lt;−1</m:t>
                              </m:r>
                            </m:e>
                            <m:e>
                              <m:r>
                                <a:rPr lang="en-US" sz="3100" i="1" smtClean="0">
                                  <a:latin typeface="Cambria Math" panose="02040503050406030204" pitchFamily="18" charset="0"/>
                                  <a:cs typeface="Segoe UI Light" panose="020B0502040204020203" pitchFamily="34" charset="0"/>
                                </a:rPr>
                                <m:t>&amp;</m:t>
                              </m:r>
                              <m:r>
                                <a:rPr lang="en-US" sz="3100" b="0" i="1" smtClean="0">
                                  <a:latin typeface="Cambria Math" panose="02040503050406030204" pitchFamily="18" charset="0"/>
                                  <a:cs typeface="Segoe UI Light" panose="020B0502040204020203" pitchFamily="34" charset="0"/>
                                </a:rPr>
                                <m:t>3</m:t>
                              </m:r>
                              <m:r>
                                <a:rPr lang="en-US" sz="3100" i="1" smtClean="0">
                                  <a:latin typeface="Cambria Math" panose="02040503050406030204" pitchFamily="18" charset="0"/>
                                  <a:cs typeface="Segoe UI Light" panose="020B0502040204020203" pitchFamily="34" charset="0"/>
                                </a:rPr>
                                <m:t>𝑥</m:t>
                              </m:r>
                              <m:r>
                                <a:rPr lang="en-US" sz="3100" b="0" i="1" smtClean="0">
                                  <a:latin typeface="Cambria Math" panose="02040503050406030204" pitchFamily="18" charset="0"/>
                                  <a:cs typeface="Segoe UI Light" panose="020B0502040204020203" pitchFamily="34" charset="0"/>
                                </a:rPr>
                                <m:t>−5</m:t>
                              </m:r>
                              <m:r>
                                <a:rPr lang="en-US" sz="3100" i="1" smtClean="0">
                                  <a:latin typeface="Cambria Math" panose="02040503050406030204" pitchFamily="18" charset="0"/>
                                  <a:cs typeface="Segoe UI Light" panose="020B0502040204020203" pitchFamily="34" charset="0"/>
                                </a:rPr>
                                <m:t>,  </m:t>
                              </m:r>
                              <m:r>
                                <a:rPr lang="en-US" sz="3100" b="0" i="1" smtClean="0">
                                  <a:latin typeface="Cambria Math" panose="02040503050406030204" pitchFamily="18" charset="0"/>
                                  <a:cs typeface="Segoe UI Light" panose="020B0502040204020203" pitchFamily="34" charset="0"/>
                                </a:rPr>
                                <m:t>     −1</m:t>
                              </m:r>
                              <m:r>
                                <a:rPr lang="en-US" sz="31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Segoe UI Light" panose="020B0502040204020203" pitchFamily="34" charset="0"/>
                                </a:rPr>
                                <m:t>≤</m:t>
                              </m:r>
                              <m:r>
                                <a:rPr lang="en-US" sz="3100" i="1" smtClean="0">
                                  <a:latin typeface="Cambria Math" panose="02040503050406030204" pitchFamily="18" charset="0"/>
                                  <a:cs typeface="Segoe UI Light" panose="020B0502040204020203" pitchFamily="34" charset="0"/>
                                </a:rPr>
                                <m:t>𝑥</m:t>
                              </m:r>
                              <m:r>
                                <a:rPr lang="en-US" sz="31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Segoe UI Light" panose="020B0502040204020203" pitchFamily="34" charset="0"/>
                                </a:rPr>
                                <m:t>≤</m:t>
                              </m:r>
                              <m:r>
                                <a:rPr lang="en-US" sz="3100" b="0" i="1" smtClean="0">
                                  <a:latin typeface="Cambria Math" panose="02040503050406030204" pitchFamily="18" charset="0"/>
                                  <a:cs typeface="Segoe UI Light" panose="020B0502040204020203" pitchFamily="34" charset="0"/>
                                </a:rPr>
                                <m:t>1</m:t>
                              </m:r>
                            </m:e>
                            <m:e>
                              <m:f>
                                <m:fPr>
                                  <m:ctrlPr>
                                    <a:rPr lang="en-US" sz="3100" i="1">
                                      <a:latin typeface="Cambria Math" panose="02040503050406030204" pitchFamily="18" charset="0"/>
                                      <a:cs typeface="Segoe UI Light" panose="020B0502040204020203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3100" i="1">
                                      <a:latin typeface="Cambria Math" panose="02040503050406030204" pitchFamily="18" charset="0"/>
                                      <a:cs typeface="Segoe UI Light" panose="020B0502040204020203" pitchFamily="34" charset="0"/>
                                    </a:rPr>
                                    <m:t>1−</m:t>
                                  </m:r>
                                  <m:r>
                                    <a:rPr lang="en-US" sz="3100" i="1">
                                      <a:latin typeface="Cambria Math" panose="02040503050406030204" pitchFamily="18" charset="0"/>
                                      <a:cs typeface="Segoe UI Light" panose="020B0502040204020203" pitchFamily="34" charset="0"/>
                                    </a:rPr>
                                    <m:t>𝑥</m:t>
                                  </m:r>
                                </m:num>
                                <m:den>
                                  <m:r>
                                    <a:rPr lang="en-US" sz="3100" i="1">
                                      <a:latin typeface="Cambria Math" panose="02040503050406030204" pitchFamily="18" charset="0"/>
                                      <a:cs typeface="Segoe UI Light" panose="020B0502040204020203" pitchFamily="34" charset="0"/>
                                    </a:rPr>
                                    <m:t>𝑥</m:t>
                                  </m:r>
                                  <m:r>
                                    <a:rPr lang="en-US" sz="3100" i="1">
                                      <a:latin typeface="Cambria Math" panose="02040503050406030204" pitchFamily="18" charset="0"/>
                                      <a:cs typeface="Segoe UI Light" panose="020B0502040204020203" pitchFamily="34" charset="0"/>
                                    </a:rPr>
                                    <m:t>−8</m:t>
                                  </m:r>
                                </m:den>
                              </m:f>
                              <m:r>
                                <a:rPr lang="en-US" sz="3100" i="1">
                                  <a:latin typeface="Cambria Math" panose="02040503050406030204" pitchFamily="18" charset="0"/>
                                  <a:cs typeface="Segoe UI Light" panose="020B0502040204020203" pitchFamily="34" charset="0"/>
                                </a:rPr>
                                <m:t>,  </m:t>
                              </m:r>
                              <m:r>
                                <a:rPr lang="ru-RU" sz="3100" i="1">
                                  <a:latin typeface="Cambria Math" panose="02040503050406030204" pitchFamily="18" charset="0"/>
                                  <a:cs typeface="Segoe UI Light" panose="020B0502040204020203" pitchFamily="34" charset="0"/>
                                </a:rPr>
                                <m:t>в остальных случаях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en-US" sz="3100" dirty="0" smtClean="0">
                  <a:latin typeface="Segoe UI Light" panose="020B0502040204020203" pitchFamily="34" charset="0"/>
                  <a:cs typeface="Segoe UI Light" panose="020B0502040204020203" pitchFamily="34" charset="0"/>
                </a:endParaRPr>
              </a:p>
              <a:p>
                <a:pPr marL="76200" lvl="0" indent="0">
                  <a:buNone/>
                </a:pPr>
                <a:endParaRPr lang="ru-RU" sz="3100" dirty="0">
                  <a:latin typeface="Segoe UI Light" panose="020B0502040204020203" pitchFamily="34" charset="0"/>
                  <a:cs typeface="Segoe UI Light" panose="020B0502040204020203" pitchFamily="34" charset="0"/>
                </a:endParaRPr>
              </a:p>
            </p:txBody>
          </p:sp>
        </mc:Choice>
        <mc:Fallback xmlns="">
          <p:sp>
            <p:nvSpPr>
              <p:cNvPr id="143" name="Shape 143"/>
              <p:cNvSpPr txBox="1"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1070325" y="1918650"/>
                <a:ext cx="7056300" cy="4083000"/>
              </a:xfrm>
              <a:prstGeom prst="rect">
                <a:avLst/>
              </a:prstGeom>
              <a:blipFill rotWithShape="0">
                <a:blip r:embed="rId3"/>
                <a:stretch>
                  <a:fillRect l="-103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740750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 smtClean="0">
                <a:latin typeface="PF Kids Pro Grade Five" panose="02000506000000020003" pitchFamily="2" charset="0"/>
              </a:rPr>
              <a:t>Что от вас хочу </a:t>
            </a:r>
            <a:r>
              <a:rPr lang="en-US" sz="4000" smtClean="0">
                <a:latin typeface="PF Kids Pro Grade Five" panose="02000506000000020003" pitchFamily="2" charset="0"/>
              </a:rPr>
              <a:t>[2]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40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Составить программу для вывода строкового представления введённого двухзначного числа.</a:t>
            </a:r>
            <a:endParaRPr lang="ru-RU" sz="40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397693"/>
      </p:ext>
    </p:extLst>
  </p:cSld>
  <p:clrMapOvr>
    <a:masterClrMapping/>
  </p:clrMapOvr>
</p:sld>
</file>

<file path=ppt/theme/theme1.xml><?xml version="1.0" encoding="utf-8"?>
<a:theme xmlns:a="http://schemas.openxmlformats.org/drawingml/2006/main" name="Trincul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242</Words>
  <Application>Microsoft Office PowerPoint</Application>
  <PresentationFormat>Экран (4:3)</PresentationFormat>
  <Paragraphs>68</Paragraphs>
  <Slides>8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6" baseType="lpstr">
      <vt:lpstr>Varela Round</vt:lpstr>
      <vt:lpstr>Cambria Math</vt:lpstr>
      <vt:lpstr>Arial</vt:lpstr>
      <vt:lpstr>Segoe UI Light</vt:lpstr>
      <vt:lpstr>Shadows Into Light</vt:lpstr>
      <vt:lpstr>PF Kids Pro Grade Five</vt:lpstr>
      <vt:lpstr>Courier New</vt:lpstr>
      <vt:lpstr>Trinculo template</vt:lpstr>
      <vt:lpstr>Ветвления в JS.</vt:lpstr>
      <vt:lpstr>Условный оператор</vt:lpstr>
      <vt:lpstr>Основные логические операции</vt:lpstr>
      <vt:lpstr>Ещё немного логических операций</vt:lpstr>
      <vt:lpstr>Оператор выбора</vt:lpstr>
      <vt:lpstr>Оператор выбора</vt:lpstr>
      <vt:lpstr>Что от вас хочу</vt:lpstr>
      <vt:lpstr>Что от вас хочу [2]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cp:lastModifiedBy>Ivan Kazakov</cp:lastModifiedBy>
  <cp:revision>27</cp:revision>
  <dcterms:modified xsi:type="dcterms:W3CDTF">2018-10-02T10:07:21Z</dcterms:modified>
</cp:coreProperties>
</file>