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0" r:id="rId1"/>
  </p:sldMasterIdLst>
  <p:notesMasterIdLst>
    <p:notesMasterId r:id="rId14"/>
  </p:notesMasterIdLst>
  <p:sldIdLst>
    <p:sldId id="256" r:id="rId2"/>
    <p:sldId id="274" r:id="rId3"/>
    <p:sldId id="275" r:id="rId4"/>
    <p:sldId id="277" r:id="rId5"/>
    <p:sldId id="282" r:id="rId6"/>
    <p:sldId id="283" r:id="rId7"/>
    <p:sldId id="285" r:id="rId8"/>
    <p:sldId id="287" r:id="rId9"/>
    <p:sldId id="288" r:id="rId10"/>
    <p:sldId id="289" r:id="rId11"/>
    <p:sldId id="278" r:id="rId12"/>
    <p:sldId id="286" r:id="rId13"/>
  </p:sldIdLst>
  <p:sldSz cx="9144000" cy="6858000" type="screen4x3"/>
  <p:notesSz cx="6858000" cy="9144000"/>
  <p:embeddedFontLst>
    <p:embeddedFont>
      <p:font typeface="PF Kids Pro Grade Five" panose="02000506000000020003" pitchFamily="2" charset="0"/>
      <p:regular r:id="rId15"/>
    </p:embeddedFont>
    <p:embeddedFont>
      <p:font typeface="Segoe UI Light" panose="020B0502040204020203" pitchFamily="34" charset="0"/>
      <p:regular r:id="rId16"/>
      <p:italic r:id="rId17"/>
    </p:embeddedFont>
    <p:embeddedFont>
      <p:font typeface="Shadows Into Light" panose="020B0604020202020204" charset="0"/>
      <p:regular r:id="rId18"/>
    </p:embeddedFont>
    <p:embeddedFont>
      <p:font typeface="Varela Round" panose="020B0604020202020204" charset="-79"/>
      <p:regular r:id="rId1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786D42D-78F6-43A8-BBA1-182535D95194}">
  <a:tblStyle styleId="{8786D42D-78F6-43A8-BBA1-182535D9519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135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64749173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Shape 1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10180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15876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Shape 15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758271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401516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629643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Shape 15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483258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811674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366339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Shape 15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896675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322401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175193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29987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magen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▧"/>
              <a:defRPr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27" name="Shape 27"/>
          <p:cNvSpPr/>
          <p:nvPr/>
        </p:nvSpPr>
        <p:spPr>
          <a:xfrm>
            <a:off x="3120675" y="1533250"/>
            <a:ext cx="3060325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28" name="Shape 28"/>
          <p:cNvSpPr/>
          <p:nvPr/>
        </p:nvSpPr>
        <p:spPr>
          <a:xfrm>
            <a:off x="3068250" y="1577725"/>
            <a:ext cx="3226850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+ 2 column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 txBox="1">
            <a:spLocks noGrp="1"/>
          </p:cNvSpPr>
          <p:nvPr>
            <p:ph type="body" idx="1"/>
          </p:nvPr>
        </p:nvSpPr>
        <p:spPr>
          <a:xfrm>
            <a:off x="1109975" y="1831450"/>
            <a:ext cx="326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600"/>
              </a:spcBef>
              <a:spcAft>
                <a:spcPts val="0"/>
              </a:spcAft>
              <a:buSzPts val="1800"/>
              <a:buChar char="▧"/>
              <a:defRPr sz="1800"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body" idx="2"/>
          </p:nvPr>
        </p:nvSpPr>
        <p:spPr>
          <a:xfrm>
            <a:off x="4915550" y="1831450"/>
            <a:ext cx="3155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600"/>
              </a:spcBef>
              <a:spcAft>
                <a:spcPts val="0"/>
              </a:spcAft>
              <a:buSzPts val="1800"/>
              <a:buChar char="▧"/>
              <a:defRPr sz="1800"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33" name="Shape 33"/>
          <p:cNvSpPr/>
          <p:nvPr/>
        </p:nvSpPr>
        <p:spPr>
          <a:xfrm>
            <a:off x="3120675" y="1533250"/>
            <a:ext cx="3060325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34" name="Shape 34"/>
          <p:cNvSpPr/>
          <p:nvPr/>
        </p:nvSpPr>
        <p:spPr>
          <a:xfrm>
            <a:off x="3068250" y="1577725"/>
            <a:ext cx="3226850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blipFill>
          <a:blip r:embed="rId8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824550" y="689775"/>
            <a:ext cx="7547700" cy="91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505670"/>
              </a:buClr>
              <a:buSzPts val="2400"/>
              <a:buFont typeface="Varela Round"/>
              <a:buChar char="▧"/>
              <a:defRPr sz="24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○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■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4" r:id="rId5"/>
    <p:sldLayoutId id="2147483655" r:id="rId6"/>
  </p:sldLayoutIdLst>
  <p:transition>
    <p:fade thruBlk="1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>
            <a:spLocks noGrp="1"/>
          </p:cNvSpPr>
          <p:nvPr>
            <p:ph type="ctrTitle"/>
          </p:nvPr>
        </p:nvSpPr>
        <p:spPr>
          <a:xfrm>
            <a:off x="825500" y="2655750"/>
            <a:ext cx="74930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latin typeface="PF Kids Pro Grade Five" panose="02000506000000020003" pitchFamily="2" charset="0"/>
              </a:rPr>
              <a:t>Циклы в </a:t>
            </a:r>
            <a:r>
              <a:rPr lang="en-US" dirty="0">
                <a:latin typeface="PF Kids Pro Grade Five" panose="02000506000000020003" pitchFamily="2" charset="0"/>
              </a:rPr>
              <a:t>JS</a:t>
            </a:r>
            <a:endParaRPr dirty="0">
              <a:latin typeface="PF Kids Pro Grade Five" panose="02000506000000020003" pitchFamily="2" charset="0"/>
            </a:endParaRPr>
          </a:p>
        </p:txBody>
      </p:sp>
      <p:sp>
        <p:nvSpPr>
          <p:cNvPr id="106" name="Shape 106"/>
          <p:cNvSpPr/>
          <p:nvPr/>
        </p:nvSpPr>
        <p:spPr>
          <a:xfrm rot="-4140551">
            <a:off x="2545345" y="1556493"/>
            <a:ext cx="402308" cy="1167266"/>
          </a:xfrm>
          <a:custGeom>
            <a:avLst/>
            <a:gdLst/>
            <a:ahLst/>
            <a:cxnLst/>
            <a:rect l="0" t="0" r="0" b="0"/>
            <a:pathLst>
              <a:path w="30959" h="89819" extrusionOk="0">
                <a:moveTo>
                  <a:pt x="0" y="0"/>
                </a:moveTo>
                <a:cubicBezTo>
                  <a:pt x="5134" y="6917"/>
                  <a:pt x="29561" y="26535"/>
                  <a:pt x="30804" y="41505"/>
                </a:cubicBezTo>
                <a:cubicBezTo>
                  <a:pt x="32047" y="56474"/>
                  <a:pt x="11349" y="81766"/>
                  <a:pt x="7458" y="89819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dash"/>
            <a:round/>
            <a:headEnd type="none" w="lg" len="lg"/>
            <a:tailEnd type="stealth" w="lg" len="lg"/>
          </a:ln>
        </p:spPr>
      </p:sp>
      <p:sp>
        <p:nvSpPr>
          <p:cNvPr id="107" name="Shape 107"/>
          <p:cNvSpPr/>
          <p:nvPr/>
        </p:nvSpPr>
        <p:spPr>
          <a:xfrm>
            <a:off x="3068825" y="3701700"/>
            <a:ext cx="3153375" cy="34500"/>
          </a:xfrm>
          <a:custGeom>
            <a:avLst/>
            <a:gdLst/>
            <a:ahLst/>
            <a:cxnLst/>
            <a:rect l="0" t="0" r="0" b="0"/>
            <a:pathLst>
              <a:path w="126135" h="1380" extrusionOk="0">
                <a:moveTo>
                  <a:pt x="0" y="973"/>
                </a:moveTo>
                <a:cubicBezTo>
                  <a:pt x="29074" y="973"/>
                  <a:pt x="58157" y="273"/>
                  <a:pt x="87224" y="973"/>
                </a:cubicBezTo>
                <a:cubicBezTo>
                  <a:pt x="100194" y="1285"/>
                  <a:pt x="113311" y="1974"/>
                  <a:pt x="126135" y="0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108" name="Shape 108"/>
          <p:cNvSpPr/>
          <p:nvPr/>
        </p:nvSpPr>
        <p:spPr>
          <a:xfrm>
            <a:off x="2995850" y="3749453"/>
            <a:ext cx="3177700" cy="41425"/>
          </a:xfrm>
          <a:custGeom>
            <a:avLst/>
            <a:gdLst/>
            <a:ahLst/>
            <a:cxnLst/>
            <a:rect l="0" t="0" r="0" b="0"/>
            <a:pathLst>
              <a:path w="127108" h="1657" extrusionOk="0">
                <a:moveTo>
                  <a:pt x="0" y="1657"/>
                </a:moveTo>
                <a:cubicBezTo>
                  <a:pt x="42249" y="-1531"/>
                  <a:pt x="84738" y="1008"/>
                  <a:pt x="127108" y="1008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cxnSp>
        <p:nvCxnSpPr>
          <p:cNvPr id="109" name="Shape 109"/>
          <p:cNvCxnSpPr/>
          <p:nvPr/>
        </p:nvCxnSpPr>
        <p:spPr>
          <a:xfrm rot="10800000" flipH="1">
            <a:off x="6912013" y="1868626"/>
            <a:ext cx="291900" cy="54300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dash"/>
            <a:round/>
            <a:headEnd type="stealth" w="lg" len="lg"/>
            <a:tailEnd type="none" w="lg" len="lg"/>
          </a:ln>
        </p:spPr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Цикл с предусловием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Цикл с предусловием – цикл, в котором условие его выполнения проверяется перед выполнением тела цикла.</a:t>
            </a:r>
            <a:b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</a:b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Он может вообще ни разу не выполниться, если условие его выполнения изначально ложно.</a:t>
            </a:r>
          </a:p>
        </p:txBody>
      </p:sp>
    </p:spTree>
    <p:extLst>
      <p:ext uri="{BB962C8B-B14F-4D97-AF65-F5344CB8AC3E}">
        <p14:creationId xmlns:p14="http://schemas.microsoft.com/office/powerpoint/2010/main" val="12061891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hape 156"/>
          <p:cNvSpPr txBox="1">
            <a:spLocks noGrp="1"/>
          </p:cNvSpPr>
          <p:nvPr>
            <p:ph type="body" idx="1"/>
          </p:nvPr>
        </p:nvSpPr>
        <p:spPr>
          <a:xfrm>
            <a:off x="1109975" y="1831450"/>
            <a:ext cx="326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buNone/>
            </a:pP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while</a:t>
            </a: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 (&lt;</a:t>
            </a:r>
            <a:r>
              <a:rPr lang="ru-RU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условие&gt;</a:t>
            </a: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)</a:t>
            </a:r>
            <a:r>
              <a:rPr lang="ru-RU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endParaRPr lang="en-US" sz="20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lvl="0" indent="0">
              <a:buNone/>
            </a:pP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    &lt;</a:t>
            </a:r>
            <a:r>
              <a:rPr lang="ru-RU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оператор&gt;</a:t>
            </a:r>
          </a:p>
          <a:p>
            <a:pPr marL="0" lvl="0" indent="0">
              <a:buNone/>
            </a:pPr>
            <a:endParaRPr lang="ru-RU" sz="20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0" lvl="0" indent="0">
              <a:buNone/>
            </a:pPr>
            <a:r>
              <a:rPr lang="ru-RU" sz="2000" dirty="0">
                <a:latin typeface="Segoe UI Light" panose="020B0502040204020203" pitchFamily="34" charset="0"/>
                <a:cs typeface="Segoe UI Light" panose="020B0502040204020203" pitchFamily="34" charset="0"/>
              </a:rPr>
              <a:t>либо (если необходимо выполнить несколько операторов:</a:t>
            </a:r>
          </a:p>
          <a:p>
            <a:pPr marL="0" lvl="0" indent="0">
              <a:buNone/>
            </a:pPr>
            <a:endParaRPr lang="ru-RU" sz="20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0" lvl="0" indent="0">
              <a:buNone/>
            </a:pPr>
            <a:r>
              <a:rPr lang="en-US" sz="2000" b="1" dirty="0">
                <a:latin typeface="Courier New" panose="02070309020205020404" pitchFamily="49" charset="0"/>
                <a:cs typeface="Courier New" panose="02070309020205020404" pitchFamily="49" charset="0"/>
              </a:rPr>
              <a:t>while</a:t>
            </a: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 (&lt;</a:t>
            </a:r>
            <a:r>
              <a:rPr lang="ru-RU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условие&gt;</a:t>
            </a: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) {</a:t>
            </a:r>
          </a:p>
          <a:p>
            <a:pPr marL="0" lvl="0" indent="0">
              <a:buNone/>
            </a:pP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    &lt;</a:t>
            </a:r>
            <a:r>
              <a:rPr lang="ru-RU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операторы&gt;</a:t>
            </a:r>
            <a:endParaRPr lang="en-US" sz="20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</a:p>
        </p:txBody>
      </p:sp>
      <p:sp>
        <p:nvSpPr>
          <p:cNvPr id="157" name="Shape 157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Как это выглядит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58" name="Shape 158"/>
          <p:cNvSpPr txBox="1">
            <a:spLocks noGrp="1"/>
          </p:cNvSpPr>
          <p:nvPr>
            <p:ph type="body" idx="2"/>
          </p:nvPr>
        </p:nvSpPr>
        <p:spPr>
          <a:xfrm>
            <a:off x="4915550" y="1831450"/>
            <a:ext cx="3155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Операторы выполняются до тех пор, пока истинно условие, указанное в операторе.</a:t>
            </a:r>
          </a:p>
        </p:txBody>
      </p:sp>
    </p:spTree>
    <p:extLst>
      <p:ext uri="{BB962C8B-B14F-4D97-AF65-F5344CB8AC3E}">
        <p14:creationId xmlns:p14="http://schemas.microsoft.com/office/powerpoint/2010/main" val="35783866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Пример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sz="3600" dirty="0">
                <a:latin typeface="Segoe UI Light" panose="020B0502040204020203" pitchFamily="34" charset="0"/>
                <a:cs typeface="Segoe UI Light" panose="020B0502040204020203" pitchFamily="34" charset="0"/>
              </a:rPr>
              <a:t>Найти квадраты чисел, находящихся в диапазоне от 0 до 1 с шагом 0,2.</a:t>
            </a:r>
          </a:p>
          <a:p>
            <a:r>
              <a:rPr lang="ru-RU" sz="3600" dirty="0">
                <a:latin typeface="Segoe UI Light" panose="020B0502040204020203" pitchFamily="34" charset="0"/>
                <a:cs typeface="Segoe UI Light" panose="020B0502040204020203" pitchFamily="34" charset="0"/>
              </a:rPr>
              <a:t>Вывести на экран таблицу умножения на 5.</a:t>
            </a:r>
          </a:p>
        </p:txBody>
      </p:sp>
    </p:spTree>
    <p:extLst>
      <p:ext uri="{BB962C8B-B14F-4D97-AF65-F5344CB8AC3E}">
        <p14:creationId xmlns:p14="http://schemas.microsoft.com/office/powerpoint/2010/main" val="35330242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Цикл с параметром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Это  цикл, в котором тело выполняется заданное количество раз. В нём важную роль играет переменная-параметр, которая на каждом шаге цикла может автоматически изменяться – её ещё называют счётчиком.</a:t>
            </a:r>
          </a:p>
        </p:txBody>
      </p:sp>
    </p:spTree>
    <p:extLst>
      <p:ext uri="{BB962C8B-B14F-4D97-AF65-F5344CB8AC3E}">
        <p14:creationId xmlns:p14="http://schemas.microsoft.com/office/powerpoint/2010/main" val="19161810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hape 156"/>
          <p:cNvSpPr txBox="1">
            <a:spLocks noGrp="1"/>
          </p:cNvSpPr>
          <p:nvPr>
            <p:ph type="body" idx="1"/>
          </p:nvPr>
        </p:nvSpPr>
        <p:spPr>
          <a:xfrm>
            <a:off x="1109974" y="1590150"/>
            <a:ext cx="6700525" cy="3845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buNone/>
            </a:pPr>
            <a:r>
              <a:rPr lang="ru-RU" sz="2400" dirty="0">
                <a:latin typeface="Segoe UI Light" panose="020B0502040204020203" pitchFamily="34" charset="0"/>
                <a:cs typeface="Segoe UI Light" panose="020B0502040204020203" pitchFamily="34" charset="0"/>
              </a:rPr>
              <a:t>Операторы выполняются до тех пор, пока не станет истинным условие </a:t>
            </a:r>
            <a:r>
              <a:rPr lang="ru-RU" sz="24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звершения</a:t>
            </a:r>
            <a:r>
              <a:rPr lang="ru-RU" sz="2400" dirty="0">
                <a:latin typeface="Segoe UI Light" panose="020B0502040204020203" pitchFamily="34" charset="0"/>
                <a:cs typeface="Segoe UI Light" panose="020B0502040204020203" pitchFamily="34" charset="0"/>
              </a:rPr>
              <a:t> цикла.</a:t>
            </a:r>
          </a:p>
          <a:p>
            <a:pPr marL="0" indent="0">
              <a:buNone/>
            </a:pPr>
            <a:endParaRPr lang="ru-RU" sz="7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0" lvl="0" indent="0">
              <a:buNone/>
            </a:pPr>
            <a:r>
              <a:rPr lang="en-US" sz="2400" b="1" dirty="0">
                <a:latin typeface="Courier New" panose="02070309020205020404" pitchFamily="49" charset="0"/>
                <a:cs typeface="Courier New" panose="02070309020205020404" pitchFamily="49" charset="0"/>
              </a:rPr>
              <a:t>for</a:t>
            </a:r>
            <a:r>
              <a:rPr lang="en-US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(&lt;</a:t>
            </a: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счётчик</a:t>
            </a:r>
            <a:r>
              <a:rPr lang="en-US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&gt;</a:t>
            </a: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= </a:t>
            </a:r>
            <a:r>
              <a:rPr lang="ru-RU" sz="2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нач_знач</a:t>
            </a:r>
            <a:r>
              <a:rPr lang="en-US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;</a:t>
            </a: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&lt;</a:t>
            </a: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условие завершения</a:t>
            </a:r>
            <a:r>
              <a:rPr lang="en-US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&gt;; </a:t>
            </a: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инкремент) </a:t>
            </a:r>
            <a:r>
              <a:rPr lang="en-US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{</a:t>
            </a:r>
            <a:endParaRPr lang="en-US" sz="24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lvl="0" indent="0">
              <a:buNone/>
            </a:pPr>
            <a:r>
              <a:rPr lang="en-US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   &lt;</a:t>
            </a: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операторы</a:t>
            </a:r>
            <a:r>
              <a:rPr lang="en-US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&gt;</a:t>
            </a:r>
            <a:endParaRPr lang="ru-RU" sz="24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lvl="0" indent="0">
              <a:buNone/>
            </a:pPr>
            <a:r>
              <a:rPr lang="en-US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157" name="Shape 157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Как это выглядит</a:t>
            </a:r>
            <a:endParaRPr sz="4000" dirty="0">
              <a:latin typeface="PF Kids Pro Grade Five" panose="0200050600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3876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Пример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Вычислить сумму n чисел, вводимых с клавиатуры.</a:t>
            </a:r>
          </a:p>
          <a:p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Даны два целых числа A и B (A &lt; B). Вывести все целые числа, расположенные между данными числами (не включая сами эти числа), в порядке их убывания.</a:t>
            </a:r>
          </a:p>
        </p:txBody>
      </p:sp>
    </p:spTree>
    <p:extLst>
      <p:ext uri="{BB962C8B-B14F-4D97-AF65-F5344CB8AC3E}">
        <p14:creationId xmlns:p14="http://schemas.microsoft.com/office/powerpoint/2010/main" val="17835372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Цикл «для каждого»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Это  цикл, в котором перебираются все элементы массива, для которого вызывается метод. В качестве параметра методу передаётся функция, которая будет исполнена для каждого элемента массива (отсюда и название).</a:t>
            </a:r>
          </a:p>
        </p:txBody>
      </p:sp>
    </p:spTree>
    <p:extLst>
      <p:ext uri="{BB962C8B-B14F-4D97-AF65-F5344CB8AC3E}">
        <p14:creationId xmlns:p14="http://schemas.microsoft.com/office/powerpoint/2010/main" val="36335220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hape 156"/>
          <p:cNvSpPr txBox="1">
            <a:spLocks noGrp="1"/>
          </p:cNvSpPr>
          <p:nvPr>
            <p:ph type="body" idx="1"/>
          </p:nvPr>
        </p:nvSpPr>
        <p:spPr>
          <a:xfrm>
            <a:off x="1109974" y="1590150"/>
            <a:ext cx="6700525" cy="3845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buNone/>
            </a:pPr>
            <a:r>
              <a:rPr lang="en-US" sz="2400" b="1" dirty="0">
                <a:latin typeface="Courier New" panose="02070309020205020404" pitchFamily="49" charset="0"/>
                <a:cs typeface="Courier New" panose="02070309020205020404" pitchFamily="49" charset="0"/>
              </a:rPr>
              <a:t>let</a:t>
            </a:r>
            <a:r>
              <a:rPr lang="en-US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a = [1, 2, 3];</a:t>
            </a:r>
          </a:p>
          <a:p>
            <a:pPr marL="0" lvl="0" indent="0">
              <a:buNone/>
            </a:pPr>
            <a:r>
              <a:rPr lang="en-US" sz="2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a.forEach</a:t>
            </a:r>
            <a:r>
              <a:rPr lang="en-US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en-US" sz="2400" b="1" dirty="0">
                <a:latin typeface="Courier New" panose="02070309020205020404" pitchFamily="49" charset="0"/>
                <a:cs typeface="Courier New" panose="02070309020205020404" pitchFamily="49" charset="0"/>
              </a:rPr>
              <a:t>function</a:t>
            </a:r>
            <a:r>
              <a:rPr lang="en-US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(value) {</a:t>
            </a:r>
          </a:p>
          <a:p>
            <a:pPr marL="0" lvl="0" indent="0">
              <a:buNone/>
            </a:pPr>
            <a:r>
              <a:rPr lang="en-US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    &lt;</a:t>
            </a:r>
            <a:r>
              <a:rPr lang="ru-RU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операторы</a:t>
            </a:r>
            <a:r>
              <a:rPr lang="en-US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&gt;</a:t>
            </a:r>
          </a:p>
          <a:p>
            <a:pPr marL="0" lvl="0" indent="0">
              <a:buNone/>
            </a:pPr>
            <a:r>
              <a:rPr lang="en-US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});</a:t>
            </a:r>
          </a:p>
        </p:txBody>
      </p:sp>
      <p:sp>
        <p:nvSpPr>
          <p:cNvPr id="157" name="Shape 157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Как это выглядит</a:t>
            </a:r>
            <a:endParaRPr sz="4000" dirty="0">
              <a:latin typeface="PF Kids Pro Grade Five" panose="0200050600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09046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Пример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Вычислить сумму n чисел, вводимых с клавиатуры.</a:t>
            </a:r>
          </a:p>
          <a:p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Даны два целых числа A и B (A &lt; B). Вывести все целые числа, расположенные между данными числами (не включая сами эти числа), в порядке их убывания.</a:t>
            </a:r>
          </a:p>
        </p:txBody>
      </p:sp>
    </p:spTree>
    <p:extLst>
      <p:ext uri="{BB962C8B-B14F-4D97-AF65-F5344CB8AC3E}">
        <p14:creationId xmlns:p14="http://schemas.microsoft.com/office/powerpoint/2010/main" val="36711491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Что нужно делать дома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На цикл с предусловием:</a:t>
            </a:r>
          </a:p>
          <a:p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Составьте таблицу значений функции y = 5x – 2 на отрезке [1; 20]  с шагом  b = 2.</a:t>
            </a:r>
          </a:p>
          <a:p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Вычислить сумму первых N натуральных чисел.</a:t>
            </a:r>
          </a:p>
        </p:txBody>
      </p:sp>
    </p:spTree>
    <p:extLst>
      <p:ext uri="{BB962C8B-B14F-4D97-AF65-F5344CB8AC3E}">
        <p14:creationId xmlns:p14="http://schemas.microsoft.com/office/powerpoint/2010/main" val="28333311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Что нужно делать дома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sz="3600" dirty="0">
                <a:latin typeface="Segoe UI Light" panose="020B0502040204020203" pitchFamily="34" charset="0"/>
                <a:cs typeface="Segoe UI Light" panose="020B0502040204020203" pitchFamily="34" charset="0"/>
              </a:rPr>
              <a:t>На цикл с параметром:</a:t>
            </a:r>
          </a:p>
          <a:p>
            <a:r>
              <a:rPr lang="ru-RU" sz="3600" dirty="0">
                <a:latin typeface="Segoe UI Light" panose="020B0502040204020203" pitchFamily="34" charset="0"/>
                <a:cs typeface="Segoe UI Light" panose="020B0502040204020203" pitchFamily="34" charset="0"/>
              </a:rPr>
              <a:t>Вывести все натуральные числа, кратные одиннадцати, меньше 100.</a:t>
            </a:r>
          </a:p>
          <a:p>
            <a:r>
              <a:rPr lang="ru-RU" sz="3600" dirty="0">
                <a:latin typeface="Segoe UI Light" panose="020B0502040204020203" pitchFamily="34" charset="0"/>
                <a:cs typeface="Segoe UI Light" panose="020B0502040204020203" pitchFamily="34" charset="0"/>
              </a:rPr>
              <a:t>Возвести число 2 в пятую степень.</a:t>
            </a:r>
          </a:p>
          <a:p>
            <a:endParaRPr lang="ru-RU" sz="36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2457421"/>
      </p:ext>
    </p:extLst>
  </p:cSld>
  <p:clrMapOvr>
    <a:masterClrMapping/>
  </p:clrMapOvr>
</p:sld>
</file>

<file path=ppt/theme/theme1.xml><?xml version="1.0" encoding="utf-8"?>
<a:theme xmlns:a="http://schemas.openxmlformats.org/drawingml/2006/main" name="Trincul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369</Words>
  <Application>Microsoft Office PowerPoint</Application>
  <PresentationFormat>Экран (4:3)</PresentationFormat>
  <Paragraphs>45</Paragraphs>
  <Slides>12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Segoe UI Light</vt:lpstr>
      <vt:lpstr>Varela Round</vt:lpstr>
      <vt:lpstr>Arial</vt:lpstr>
      <vt:lpstr>PF Kids Pro Grade Five</vt:lpstr>
      <vt:lpstr>Courier New</vt:lpstr>
      <vt:lpstr>Shadows Into Light</vt:lpstr>
      <vt:lpstr>Trinculo template</vt:lpstr>
      <vt:lpstr>Циклы в JS</vt:lpstr>
      <vt:lpstr>Цикл с предусловием</vt:lpstr>
      <vt:lpstr>Как это выглядит</vt:lpstr>
      <vt:lpstr>Пример</vt:lpstr>
      <vt:lpstr>Цикл с параметром</vt:lpstr>
      <vt:lpstr>Как это выглядит</vt:lpstr>
      <vt:lpstr>Пример</vt:lpstr>
      <vt:lpstr>Цикл «для каждого»</vt:lpstr>
      <vt:lpstr>Как это выглядит</vt:lpstr>
      <vt:lpstr>Пример</vt:lpstr>
      <vt:lpstr>Что нужно делать дома</vt:lpstr>
      <vt:lpstr>Что нужно делать дома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cp:lastModifiedBy>Ivan Kazakov</cp:lastModifiedBy>
  <cp:revision>14</cp:revision>
  <dcterms:modified xsi:type="dcterms:W3CDTF">2019-08-25T12:11:37Z</dcterms:modified>
</cp:coreProperties>
</file>