
<file path=[Content_Types].xml><?xml version="1.0" encoding="utf-8"?>
<Types xmlns="http://schemas.openxmlformats.org/package/2006/content-types">
  <Default Extension="fntdata" ContentType="application/x-fontdata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80" r:id="rId1"/>
  </p:sldMasterIdLst>
  <p:notesMasterIdLst>
    <p:notesMasterId r:id="rId20"/>
  </p:notesMasterIdLst>
  <p:sldIdLst>
    <p:sldId id="256" r:id="rId2"/>
    <p:sldId id="265" r:id="rId3"/>
    <p:sldId id="266" r:id="rId4"/>
    <p:sldId id="267" r:id="rId5"/>
    <p:sldId id="268" r:id="rId6"/>
    <p:sldId id="269" r:id="rId7"/>
    <p:sldId id="270" r:id="rId8"/>
    <p:sldId id="271" r:id="rId9"/>
    <p:sldId id="272" r:id="rId10"/>
    <p:sldId id="273" r:id="rId11"/>
    <p:sldId id="274" r:id="rId12"/>
    <p:sldId id="276" r:id="rId13"/>
    <p:sldId id="275" r:id="rId14"/>
    <p:sldId id="277" r:id="rId15"/>
    <p:sldId id="278" r:id="rId16"/>
    <p:sldId id="279" r:id="rId17"/>
    <p:sldId id="280" r:id="rId18"/>
    <p:sldId id="281" r:id="rId19"/>
  </p:sldIdLst>
  <p:sldSz cx="9144000" cy="6858000" type="screen4x3"/>
  <p:notesSz cx="6858000" cy="9144000"/>
  <p:embeddedFontLst>
    <p:embeddedFont>
      <p:font typeface="PF Kids Pro Grade Five" panose="02000506000000020003" pitchFamily="2" charset="0"/>
      <p:regular r:id="rId21"/>
    </p:embeddedFont>
    <p:embeddedFont>
      <p:font typeface="Segoe UI Light" panose="020B0502040204020203" pitchFamily="34" charset="0"/>
      <p:regular r:id="rId22"/>
      <p:italic r:id="rId23"/>
    </p:embeddedFont>
    <p:embeddedFont>
      <p:font typeface="Shadows Into Light" panose="020B0604020202020204" charset="0"/>
      <p:regular r:id="rId24"/>
    </p:embeddedFont>
    <p:embeddedFont>
      <p:font typeface="Varela Round" panose="020B0604020202020204" charset="-79"/>
      <p:regular r:id="rId25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None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8786D42D-78F6-43A8-BBA1-182535D95194}">
  <a:tblStyle styleId="{8786D42D-78F6-43A8-BBA1-182535D95194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left>
          <a:right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right>
          <a:top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top>
          <a:bottom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bottom>
          <a:insideH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H>
          <a:insideV>
            <a:ln w="9525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6" d="100"/>
          <a:sy n="86" d="100"/>
        </p:scale>
        <p:origin x="1354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font" Target="fonts/font1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4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3.fntdata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2.fntdata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hape 3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3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med" len="med"/>
            <a:tailEnd type="none" w="med" len="med"/>
          </a:ln>
        </p:spPr>
      </p:sp>
      <p:sp>
        <p:nvSpPr>
          <p:cNvPr id="4" name="Shape 4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1pPr>
            <a:lvl2pPr marL="914400" lvl="1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2pPr>
            <a:lvl3pPr marL="1371600" lvl="2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3pPr>
            <a:lvl4pPr marL="1828800" lvl="3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4pPr>
            <a:lvl5pPr marL="2286000" lvl="4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5pPr>
            <a:lvl6pPr marL="2743200" lvl="5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6pPr>
            <a:lvl7pPr marL="3200400" lvl="6" indent="-3175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100"/>
            </a:lvl7pPr>
            <a:lvl8pPr marL="3657600" lvl="7" indent="-317500">
              <a:spcBef>
                <a:spcPts val="0"/>
              </a:spcBef>
              <a:spcAft>
                <a:spcPts val="0"/>
              </a:spcAft>
              <a:buSzPts val="1400"/>
              <a:buChar char="○"/>
              <a:defRPr sz="1100"/>
            </a:lvl8pPr>
            <a:lvl9pPr marL="4114800" lvl="8" indent="-317500">
              <a:spcBef>
                <a:spcPts val="0"/>
              </a:spcBef>
              <a:spcAft>
                <a:spcPts val="0"/>
              </a:spcAft>
              <a:buSzPts val="14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664749173"/>
      </p:ext>
    </p:extLst>
  </p:cSld>
  <p:clrMap bg1="lt1" tx1="dk1" bg2="dk2" tx2="lt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Shape 102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3" name="Shape 103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610180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00901483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2793460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61776180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61944201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54950782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83990490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9750841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54441989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3585619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8388260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14374600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4085632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50240145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73324702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92664342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05075838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9" name="Shape 139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custGeom>
            <a:avLst/>
            <a:gdLst/>
            <a:ahLst/>
            <a:cxnLst/>
            <a:rect l="0" t="0" r="0" b="0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0" name="Shape 140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4211978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yellow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hape 9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green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Shape 11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magenta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hape 13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Title blue">
    <p:bg>
      <p:bgPr>
        <a:blipFill>
          <a:blip r:embed="rId2">
            <a:alphaModFix/>
          </a:blip>
          <a:stretch>
            <a:fillRect/>
          </a:stretch>
        </a:blipFill>
        <a:effectLst/>
      </p:bgPr>
    </p:bg>
    <p:spTree>
      <p:nvGrpSpPr>
        <p:cNvPr id="1" name="Shape 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Shape 1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/>
          <a:lstStyle>
            <a:lvl1pPr lvl="0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6000"/>
              <a:buNone/>
              <a:defRPr sz="6000">
                <a:solidFill>
                  <a:srgbClr val="FFFFFF"/>
                </a:solidFill>
              </a:defRPr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+ 1 column">
    <p:spTree>
      <p:nvGrpSpPr>
        <p:cNvPr id="1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Shape 25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/>
          <a:lstStyle>
            <a:lvl1pPr lvl="0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rgbClr val="979CB8"/>
              </a:buClr>
              <a:buSzPts val="3000"/>
              <a:buNone/>
              <a:defRPr>
                <a:solidFill>
                  <a:srgbClr val="979CB8"/>
                </a:solidFill>
              </a:defRPr>
            </a:lvl9pPr>
          </a:lstStyle>
          <a:p>
            <a:endParaRPr/>
          </a:p>
        </p:txBody>
      </p:sp>
      <p:sp>
        <p:nvSpPr>
          <p:cNvPr id="26" name="Shape 26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SzPts val="2400"/>
              <a:buChar char="▧"/>
              <a:defRPr/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SzPts val="2000"/>
              <a:buChar char="○"/>
              <a:defRPr/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SzPts val="2000"/>
              <a:buChar char="■"/>
              <a:defRPr/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  <p:sp>
        <p:nvSpPr>
          <p:cNvPr id="27" name="Shape 27"/>
          <p:cNvSpPr/>
          <p:nvPr/>
        </p:nvSpPr>
        <p:spPr>
          <a:xfrm>
            <a:off x="3120675" y="1533250"/>
            <a:ext cx="3060325" cy="15325"/>
          </a:xfrm>
          <a:custGeom>
            <a:avLst/>
            <a:gdLst/>
            <a:ahLst/>
            <a:cxnLst/>
            <a:rect l="0" t="0" r="0" b="0"/>
            <a:pathLst>
              <a:path w="122413" h="613" extrusionOk="0">
                <a:moveTo>
                  <a:pt x="0" y="317"/>
                </a:moveTo>
                <a:cubicBezTo>
                  <a:pt x="40796" y="1116"/>
                  <a:pt x="81608" y="0"/>
                  <a:pt x="122413" y="0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28" name="Shape 28"/>
          <p:cNvSpPr/>
          <p:nvPr/>
        </p:nvSpPr>
        <p:spPr>
          <a:xfrm>
            <a:off x="3068250" y="1577725"/>
            <a:ext cx="3226850" cy="15875"/>
          </a:xfrm>
          <a:custGeom>
            <a:avLst/>
            <a:gdLst/>
            <a:ahLst/>
            <a:cxnLst/>
            <a:rect l="0" t="0" r="0" b="0"/>
            <a:pathLst>
              <a:path w="129074" h="635" extrusionOk="0">
                <a:moveTo>
                  <a:pt x="0" y="0"/>
                </a:moveTo>
                <a:cubicBezTo>
                  <a:pt x="43025" y="0"/>
                  <a:pt x="86048" y="635"/>
                  <a:pt x="129074" y="635"/>
                </a:cubicBezTo>
              </a:path>
            </a:pathLst>
          </a:custGeom>
          <a:noFill/>
          <a:ln w="9525" cap="flat" cmpd="sng">
            <a:solidFill>
              <a:srgbClr val="979CB8"/>
            </a:solidFill>
            <a:prstDash val="solid"/>
            <a:round/>
            <a:headEnd type="none" w="lg" len="lg"/>
            <a:tailEnd type="none" w="lg" len="lg"/>
          </a:ln>
        </p:spPr>
      </p:sp>
    </p:spTree>
    <p:extLst>
      <p:ext uri="{BB962C8B-B14F-4D97-AF65-F5344CB8AC3E}">
        <p14:creationId xmlns:p14="http://schemas.microsoft.com/office/powerpoint/2010/main" val="31150641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">
    <p:bg>
      <p:bgPr>
        <a:blipFill>
          <a:blip r:embed="rId7">
            <a:alphaModFix/>
          </a:blip>
          <a:stretch>
            <a:fillRect/>
          </a:stretch>
        </a:blip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hape 6"/>
          <p:cNvSpPr txBox="1">
            <a:spLocks noGrp="1"/>
          </p:cNvSpPr>
          <p:nvPr>
            <p:ph type="title"/>
          </p:nvPr>
        </p:nvSpPr>
        <p:spPr>
          <a:xfrm>
            <a:off x="824550" y="689775"/>
            <a:ext cx="7547700" cy="910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b" anchorCtr="0"/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3000"/>
              <a:buFont typeface="Shadows Into Light"/>
              <a:buNone/>
              <a:defRPr sz="3000">
                <a:solidFill>
                  <a:srgbClr val="505670"/>
                </a:solidFill>
                <a:latin typeface="Shadows Into Light"/>
                <a:ea typeface="Shadows Into Light"/>
                <a:cs typeface="Shadows Into Light"/>
                <a:sym typeface="Shadows Into Light"/>
              </a:defRPr>
            </a:lvl9pPr>
          </a:lstStyle>
          <a:p>
            <a:endParaRPr/>
          </a:p>
        </p:txBody>
      </p:sp>
      <p:sp>
        <p:nvSpPr>
          <p:cNvPr id="7" name="Shape 7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/>
          <a:lstStyle>
            <a:lvl1pPr marL="457200" lvl="0" indent="-381000">
              <a:spcBef>
                <a:spcPts val="600"/>
              </a:spcBef>
              <a:spcAft>
                <a:spcPts val="0"/>
              </a:spcAft>
              <a:buClr>
                <a:srgbClr val="505670"/>
              </a:buClr>
              <a:buSzPts val="2400"/>
              <a:buFont typeface="Varela Round"/>
              <a:buChar char="▧"/>
              <a:defRPr sz="24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1pPr>
            <a:lvl2pPr marL="914400" lvl="1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○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2pPr>
            <a:lvl3pPr marL="1371600" lvl="2" indent="-3556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2000"/>
              <a:buFont typeface="Varela Round"/>
              <a:buChar char="■"/>
              <a:defRPr sz="20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3pPr>
            <a:lvl4pPr marL="1828800" lvl="3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4pPr>
            <a:lvl5pPr marL="2286000" lvl="4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5pPr>
            <a:lvl6pPr marL="2743200" lvl="5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6pPr>
            <a:lvl7pPr marL="3200400" lvl="6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●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7pPr>
            <a:lvl8pPr marL="3657600" lvl="7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○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8pPr>
            <a:lvl9pPr marL="4114800" lvl="8" indent="-330200">
              <a:spcBef>
                <a:spcPts val="0"/>
              </a:spcBef>
              <a:spcAft>
                <a:spcPts val="0"/>
              </a:spcAft>
              <a:buClr>
                <a:srgbClr val="505670"/>
              </a:buClr>
              <a:buSzPts val="1600"/>
              <a:buFont typeface="Varela Round"/>
              <a:buChar char="■"/>
              <a:defRPr sz="1600">
                <a:solidFill>
                  <a:srgbClr val="505670"/>
                </a:solidFill>
                <a:latin typeface="Varela Round"/>
                <a:ea typeface="Varela Round"/>
                <a:cs typeface="Varela Round"/>
                <a:sym typeface="Varela Round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49" r:id="rId2"/>
    <p:sldLayoutId id="2147483650" r:id="rId3"/>
    <p:sldLayoutId id="2147483651" r:id="rId4"/>
    <p:sldLayoutId id="2147483683" r:id="rId5"/>
  </p:sldLayoutIdLst>
  <p:transition>
    <p:fade thruBlk="1"/>
  </p:transition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None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5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Shape 105"/>
          <p:cNvSpPr txBox="1">
            <a:spLocks noGrp="1"/>
          </p:cNvSpPr>
          <p:nvPr>
            <p:ph type="ctrTitle"/>
          </p:nvPr>
        </p:nvSpPr>
        <p:spPr>
          <a:xfrm>
            <a:off x="1630650" y="2655750"/>
            <a:ext cx="5882700" cy="1546500"/>
          </a:xfrm>
          <a:prstGeom prst="rect">
            <a:avLst/>
          </a:prstGeom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dirty="0">
                <a:latin typeface="PF Kids Pro Grade Five" panose="02000506000000020003" pitchFamily="2" charset="0"/>
              </a:rPr>
              <a:t>Объекты, функции, классы в </a:t>
            </a:r>
            <a:r>
              <a:rPr lang="en-US" dirty="0">
                <a:latin typeface="PF Kids Pro Grade Five" panose="02000506000000020003" pitchFamily="2" charset="0"/>
              </a:rPr>
              <a:t>JS.</a:t>
            </a:r>
            <a:endParaRPr dirty="0">
              <a:latin typeface="PF Kids Pro Grade Five" panose="02000506000000020003" pitchFamily="2" charset="0"/>
            </a:endParaRPr>
          </a:p>
        </p:txBody>
      </p:sp>
      <p:sp>
        <p:nvSpPr>
          <p:cNvPr id="106" name="Shape 106"/>
          <p:cNvSpPr/>
          <p:nvPr/>
        </p:nvSpPr>
        <p:spPr>
          <a:xfrm rot="-4140551">
            <a:off x="2545345" y="1556493"/>
            <a:ext cx="402308" cy="1167266"/>
          </a:xfrm>
          <a:custGeom>
            <a:avLst/>
            <a:gdLst/>
            <a:ahLst/>
            <a:cxnLst/>
            <a:rect l="0" t="0" r="0" b="0"/>
            <a:pathLst>
              <a:path w="30959" h="89819" extrusionOk="0">
                <a:moveTo>
                  <a:pt x="0" y="0"/>
                </a:moveTo>
                <a:cubicBezTo>
                  <a:pt x="5134" y="6917"/>
                  <a:pt x="29561" y="26535"/>
                  <a:pt x="30804" y="41505"/>
                </a:cubicBezTo>
                <a:cubicBezTo>
                  <a:pt x="32047" y="56474"/>
                  <a:pt x="11349" y="81766"/>
                  <a:pt x="7458" y="89819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dash"/>
            <a:round/>
            <a:headEnd type="none" w="lg" len="lg"/>
            <a:tailEnd type="stealth" w="lg" len="lg"/>
          </a:ln>
        </p:spPr>
      </p:sp>
      <p:sp>
        <p:nvSpPr>
          <p:cNvPr id="107" name="Shape 107"/>
          <p:cNvSpPr/>
          <p:nvPr/>
        </p:nvSpPr>
        <p:spPr>
          <a:xfrm>
            <a:off x="3078467" y="4231822"/>
            <a:ext cx="3153375" cy="34500"/>
          </a:xfrm>
          <a:custGeom>
            <a:avLst/>
            <a:gdLst/>
            <a:ahLst/>
            <a:cxnLst/>
            <a:rect l="0" t="0" r="0" b="0"/>
            <a:pathLst>
              <a:path w="126135" h="1380" extrusionOk="0">
                <a:moveTo>
                  <a:pt x="0" y="973"/>
                </a:moveTo>
                <a:cubicBezTo>
                  <a:pt x="29074" y="973"/>
                  <a:pt x="58157" y="273"/>
                  <a:pt x="87224" y="973"/>
                </a:cubicBezTo>
                <a:cubicBezTo>
                  <a:pt x="100194" y="1285"/>
                  <a:pt x="113311" y="1974"/>
                  <a:pt x="126135" y="0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sp>
        <p:nvSpPr>
          <p:cNvPr id="108" name="Shape 108"/>
          <p:cNvSpPr/>
          <p:nvPr/>
        </p:nvSpPr>
        <p:spPr>
          <a:xfrm>
            <a:off x="3005492" y="4279575"/>
            <a:ext cx="3177700" cy="41425"/>
          </a:xfrm>
          <a:custGeom>
            <a:avLst/>
            <a:gdLst/>
            <a:ahLst/>
            <a:cxnLst/>
            <a:rect l="0" t="0" r="0" b="0"/>
            <a:pathLst>
              <a:path w="127108" h="1657" extrusionOk="0">
                <a:moveTo>
                  <a:pt x="0" y="1657"/>
                </a:moveTo>
                <a:cubicBezTo>
                  <a:pt x="42249" y="-1531"/>
                  <a:pt x="84738" y="1008"/>
                  <a:pt x="127108" y="1008"/>
                </a:cubicBezTo>
              </a:path>
            </a:pathLst>
          </a:custGeom>
          <a:noFill/>
          <a:ln w="9525" cap="flat" cmpd="sng">
            <a:solidFill>
              <a:srgbClr val="FFFFFF"/>
            </a:solidFill>
            <a:prstDash val="solid"/>
            <a:round/>
            <a:headEnd type="none" w="lg" len="lg"/>
            <a:tailEnd type="none" w="lg" len="lg"/>
          </a:ln>
        </p:spPr>
      </p:sp>
      <p:cxnSp>
        <p:nvCxnSpPr>
          <p:cNvPr id="109" name="Shape 109"/>
          <p:cNvCxnSpPr/>
          <p:nvPr/>
        </p:nvCxnSpPr>
        <p:spPr>
          <a:xfrm rot="10800000" flipH="1">
            <a:off x="6409642" y="1845817"/>
            <a:ext cx="291900" cy="543000"/>
          </a:xfrm>
          <a:prstGeom prst="straightConnector1">
            <a:avLst/>
          </a:prstGeom>
          <a:noFill/>
          <a:ln w="9525" cap="flat" cmpd="sng">
            <a:solidFill>
              <a:srgbClr val="FFFFFF"/>
            </a:solidFill>
            <a:prstDash val="dash"/>
            <a:round/>
            <a:headEnd type="stealth" w="lg" len="lg"/>
            <a:tailEnd type="none" w="lg" len="lg"/>
          </a:ln>
        </p:spPr>
      </p:cxn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объекты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Объекты – это переменные, которые содержат несколько значений, доступных по соответствующему имени. </a:t>
            </a:r>
          </a:p>
        </p:txBody>
      </p:sp>
    </p:spTree>
    <p:extLst>
      <p:ext uri="{BB962C8B-B14F-4D97-AF65-F5344CB8AC3E}">
        <p14:creationId xmlns:p14="http://schemas.microsoft.com/office/powerpoint/2010/main" val="3703342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объекты </a:t>
            </a:r>
            <a:r>
              <a:rPr lang="en-US" sz="4000" dirty="0">
                <a:latin typeface="PF Kids Pro Grade Five" panose="02000506000000020003" pitchFamily="2" charset="0"/>
              </a:rPr>
              <a:t>[2]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Например, можно описать следующий объект, описывающий прямоугольник:</a:t>
            </a:r>
          </a:p>
          <a:p>
            <a:pPr marL="76200" lvl="0" indent="0">
              <a:buNone/>
            </a:pP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let </a:t>
            </a:r>
            <a:r>
              <a:rPr lang="en-US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rect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= { width: 100, height: 200 }</a:t>
            </a:r>
          </a:p>
          <a:p>
            <a:pPr marL="76200" lvl="0" indent="0">
              <a:buNone/>
            </a:pPr>
            <a:endParaRPr lang="en-US" sz="32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sz="32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rect.width</a:t>
            </a:r>
            <a:r>
              <a:rPr lang="en-US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 // </a:t>
            </a:r>
            <a:r>
              <a:rPr lang="ru-RU" sz="3200" b="1" dirty="0">
                <a:latin typeface="Courier New" panose="02070309020205020404" pitchFamily="49" charset="0"/>
                <a:cs typeface="Courier New" panose="02070309020205020404" pitchFamily="49" charset="0"/>
              </a:rPr>
              <a:t>вернёт 100</a:t>
            </a:r>
          </a:p>
        </p:txBody>
      </p:sp>
    </p:spTree>
    <p:extLst>
      <p:ext uri="{BB962C8B-B14F-4D97-AF65-F5344CB8AC3E}">
        <p14:creationId xmlns:p14="http://schemas.microsoft.com/office/powerpoint/2010/main" val="13128222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функции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Функция </a:t>
            </a:r>
            <a:r>
              <a:rPr lang="en-US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JS 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– это блок кода, предназначенный для выполнения конкретной задачи</a:t>
            </a:r>
            <a:r>
              <a:rPr lang="en-US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</a:t>
            </a: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которая выполняется, когда «что-то» вызывает ее.</a:t>
            </a:r>
          </a:p>
        </p:txBody>
      </p:sp>
    </p:spTree>
    <p:extLst>
      <p:ext uri="{BB962C8B-B14F-4D97-AF65-F5344CB8AC3E}">
        <p14:creationId xmlns:p14="http://schemas.microsoft.com/office/powerpoint/2010/main" val="333939447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функции</a:t>
            </a:r>
            <a:r>
              <a:rPr lang="en-US" sz="4000" dirty="0">
                <a:latin typeface="PF Kids Pro Grade Five" panose="02000506000000020003" pitchFamily="2" charset="0"/>
              </a:rPr>
              <a:t> [2]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функция javascript определяется с помощью ключевого слова </a:t>
            </a:r>
            <a:r>
              <a:rPr lang="ru-RU" sz="32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function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за которым следует 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имя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за которым следуют скобки </a:t>
            </a:r>
            <a:r>
              <a:rPr lang="ru-RU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()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Имена функций могут содержать буквы, цифры, символы подчеркивания и знаки доллара (те же правила, что и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для переменных).</a:t>
            </a:r>
          </a:p>
        </p:txBody>
      </p:sp>
    </p:spTree>
    <p:extLst>
      <p:ext uri="{BB962C8B-B14F-4D97-AF65-F5344CB8AC3E}">
        <p14:creationId xmlns:p14="http://schemas.microsoft.com/office/powerpoint/2010/main" val="10474739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функции</a:t>
            </a:r>
            <a:r>
              <a:rPr lang="en-US" sz="4000" dirty="0">
                <a:latin typeface="PF Kids Pro Grade Five" panose="02000506000000020003" pitchFamily="2" charset="0"/>
              </a:rPr>
              <a:t> [</a:t>
            </a:r>
            <a:r>
              <a:rPr lang="ru-RU" sz="4000" dirty="0">
                <a:latin typeface="PF Kids Pro Grade Five" panose="02000506000000020003" pitchFamily="2" charset="0"/>
              </a:rPr>
              <a:t>3</a:t>
            </a:r>
            <a:r>
              <a:rPr lang="en-US" sz="4000" dirty="0">
                <a:latin typeface="PF Kids Pro Grade Five" panose="02000506000000020003" pitchFamily="2" charset="0"/>
              </a:rPr>
              <a:t>]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ES6 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также добавились стрелочные функции, которые могут быть использованы для описания, в основном, как </a:t>
            </a:r>
            <a:r>
              <a:rPr lang="en-US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callback</a:t>
            </a:r>
            <a:r>
              <a:rPr lang="ru-RU" sz="2800" dirty="0">
                <a:latin typeface="Segoe UI Light" panose="020B0502040204020203" pitchFamily="34" charset="0"/>
                <a:cs typeface="Segoe UI Light" panose="020B0502040204020203" pitchFamily="34" charset="0"/>
              </a:rPr>
              <a:t>-функции. О них мы поговорим чуть позже. =(</a:t>
            </a:r>
          </a:p>
        </p:txBody>
      </p:sp>
    </p:spTree>
    <p:extLst>
      <p:ext uri="{BB962C8B-B14F-4D97-AF65-F5344CB8AC3E}">
        <p14:creationId xmlns:p14="http://schemas.microsoft.com/office/powerpoint/2010/main" val="57156385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функции</a:t>
            </a:r>
            <a:r>
              <a:rPr lang="en-US" sz="4000" dirty="0">
                <a:latin typeface="PF Kids Pro Grade Five" panose="02000506000000020003" pitchFamily="2" charset="0"/>
              </a:rPr>
              <a:t> [4]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function name (parameter1, parameter2, parameter3) {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//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тело функции, т.е.</a:t>
            </a:r>
          </a:p>
          <a:p>
            <a:pPr marL="76200" lvl="0" indent="0">
              <a:buNone/>
            </a:pP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//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код для исполнения</a:t>
            </a:r>
            <a:endParaRPr lang="en-US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89320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функции</a:t>
            </a:r>
            <a:r>
              <a:rPr lang="en-US" sz="4000" dirty="0">
                <a:latin typeface="PF Kids Pro Grade Five" panose="02000506000000020003" pitchFamily="2" charset="0"/>
              </a:rPr>
              <a:t> [</a:t>
            </a:r>
            <a:r>
              <a:rPr lang="ru-RU" sz="4000" dirty="0">
                <a:latin typeface="PF Kids Pro Grade Five" panose="02000506000000020003" pitchFamily="2" charset="0"/>
              </a:rPr>
              <a:t>5</a:t>
            </a:r>
            <a:r>
              <a:rPr lang="en-US" sz="4000" dirty="0">
                <a:latin typeface="PF Kids Pro Grade Five" panose="02000506000000020003" pitchFamily="2" charset="0"/>
              </a:rPr>
              <a:t>]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Когда 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JS-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функция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достигает оператора </a:t>
            </a:r>
            <a:r>
              <a:rPr lang="ru-RU" sz="32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return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, функция прекратит выполнение.</a:t>
            </a:r>
          </a:p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Если функция была вызвана откуда-то, 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JS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вернёт какое-то значение, чтобы выполнить код после вызывающего оператора.</a:t>
            </a:r>
          </a:p>
          <a:p>
            <a:pPr marL="76200" lvl="0" indent="0">
              <a:buNone/>
            </a:pPr>
            <a:endParaRPr lang="ru-RU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0134986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функции</a:t>
            </a:r>
            <a:r>
              <a:rPr lang="en-US" sz="4000" dirty="0">
                <a:latin typeface="PF Kids Pro Grade Five" panose="02000506000000020003" pitchFamily="2" charset="0"/>
              </a:rPr>
              <a:t> [</a:t>
            </a:r>
            <a:r>
              <a:rPr lang="ru-RU" sz="4000" dirty="0">
                <a:latin typeface="PF Kids Pro Grade Five" panose="02000506000000020003" pitchFamily="2" charset="0"/>
              </a:rPr>
              <a:t>6</a:t>
            </a:r>
            <a:r>
              <a:rPr lang="en-US" sz="4000" dirty="0">
                <a:latin typeface="PF Kids Pro Grade Five" panose="02000506000000020003" pitchFamily="2" charset="0"/>
              </a:rPr>
              <a:t>]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triangle_square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(a, b) 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	let square = a * b / 2;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	return square;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</a:p>
          <a:p>
            <a:pPr marL="7620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ИЛИ</a:t>
            </a:r>
            <a:endParaRPr lang="en-US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triangle_square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(a, b) {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	return a * b / 2;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341226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функции</a:t>
            </a:r>
            <a:r>
              <a:rPr lang="en-US" sz="4000" dirty="0">
                <a:latin typeface="PF Kids Pro Grade Five" panose="02000506000000020003" pitchFamily="2" charset="0"/>
              </a:rPr>
              <a:t> [7]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function 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triangle_square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(a, b) {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	return a * b / 2;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endParaRPr lang="en-US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let 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sq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triangle_square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(3, 4); //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в 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sq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будет храниться 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6</a:t>
            </a:r>
            <a:endParaRPr 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2499097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классы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4000" dirty="0">
                <a:latin typeface="Segoe UI Light" panose="020B0502040204020203" pitchFamily="34" charset="0"/>
                <a:cs typeface="Segoe UI Light" panose="020B0502040204020203" pitchFamily="34" charset="0"/>
              </a:rPr>
              <a:t>Классы — это "специальные функции", поэтому точно также, как вы определяете функции, вы можете определять и классы</a:t>
            </a:r>
          </a:p>
        </p:txBody>
      </p:sp>
    </p:spTree>
    <p:extLst>
      <p:ext uri="{BB962C8B-B14F-4D97-AF65-F5344CB8AC3E}">
        <p14:creationId xmlns:p14="http://schemas.microsoft.com/office/powerpoint/2010/main" val="37051678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классы </a:t>
            </a:r>
            <a:r>
              <a:rPr lang="en-US" sz="4000" dirty="0">
                <a:latin typeface="PF Kids Pro Grade Five" panose="02000506000000020003" pitchFamily="2" charset="0"/>
              </a:rPr>
              <a:t>[2]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600" b="1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constructor</a:t>
            </a:r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 — специальный метод, необходимый для создания и инициализации объектов, созданных, с помощью класса. В классе может быть </a:t>
            </a:r>
            <a:r>
              <a:rPr lang="ru-RU" sz="36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только один </a:t>
            </a:r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метод с именем </a:t>
            </a:r>
            <a:r>
              <a:rPr lang="ru-RU" sz="3600" dirty="0" err="1">
                <a:latin typeface="Segoe UI Light" panose="020B0502040204020203" pitchFamily="34" charset="0"/>
                <a:cs typeface="Segoe UI Light" panose="020B0502040204020203" pitchFamily="34" charset="0"/>
              </a:rPr>
              <a:t>constructor</a:t>
            </a:r>
            <a:r>
              <a:rPr lang="ru-RU" sz="36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293717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классы</a:t>
            </a:r>
            <a:r>
              <a:rPr lang="en-US" sz="4000" dirty="0">
                <a:latin typeface="PF Kids Pro Grade Five" panose="02000506000000020003" pitchFamily="2" charset="0"/>
              </a:rPr>
              <a:t> [</a:t>
            </a:r>
            <a:r>
              <a:rPr lang="ru-RU" sz="4000" dirty="0">
                <a:latin typeface="PF Kids Pro Grade Five" panose="02000506000000020003" pitchFamily="2" charset="0"/>
              </a:rPr>
              <a:t>3</a:t>
            </a:r>
            <a:r>
              <a:rPr lang="en-US" sz="4000" dirty="0">
                <a:latin typeface="PF Kids Pro Grade Five" panose="02000506000000020003" pitchFamily="2" charset="0"/>
              </a:rPr>
              <a:t>]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class Rectangle {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constructor(height, width) {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this.height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= height;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this.width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= width;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}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178212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Что за </a:t>
            </a:r>
            <a:r>
              <a:rPr lang="en-US" sz="4000" dirty="0">
                <a:latin typeface="PF Kids Pro Grade Five" panose="02000506000000020003" pitchFamily="2" charset="0"/>
              </a:rPr>
              <a:t>this?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определении функции это относится к «владельцу» функции.</a:t>
            </a:r>
            <a:endParaRPr lang="en-US" sz="3200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  <a:p>
            <a:pPr marL="76200" lvl="0" indent="0">
              <a:buNone/>
            </a:pP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В прошлом примере класс 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rectangle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(как и объекты, созданные с его использованием), содержит свойства </a:t>
            </a:r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width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 </a:t>
            </a:r>
            <a:r>
              <a:rPr lang="ru-RU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и </a:t>
            </a:r>
            <a:r>
              <a:rPr lang="en-US" sz="3200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height</a:t>
            </a:r>
            <a:r>
              <a:rPr lang="en-US" sz="3200" dirty="0">
                <a:latin typeface="Segoe UI Light" panose="020B0502040204020203" pitchFamily="34" charset="0"/>
                <a:cs typeface="Segoe UI Light" panose="020B0502040204020203" pitchFamily="34" charset="0"/>
              </a:rPr>
              <a:t>.</a:t>
            </a:r>
            <a:endParaRPr lang="ru-RU" sz="3200" b="1" dirty="0">
              <a:latin typeface="Segoe UI Light" panose="020B0502040204020203" pitchFamily="34" charset="0"/>
              <a:cs typeface="Segoe UI Light" panose="020B0502040204020203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07141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Про классы</a:t>
            </a:r>
            <a:r>
              <a:rPr lang="en-US" sz="4000" dirty="0">
                <a:latin typeface="PF Kids Pro Grade Five" panose="02000506000000020003" pitchFamily="2" charset="0"/>
              </a:rPr>
              <a:t> [4]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Произвольные методы класса описываются как обычные функции: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class Rectangle {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constructor(height, width) {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this.height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= height;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this.width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= width;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}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area() {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return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this.height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*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this.width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}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sz="19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3774589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Создание объекта и вызов методов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Использование класса для создания нового объекта производится с использованием ключевого слова </a:t>
            </a:r>
            <a:r>
              <a:rPr lang="en-US" b="1" dirty="0">
                <a:latin typeface="Segoe UI Light" panose="020B0502040204020203" pitchFamily="34" charset="0"/>
                <a:cs typeface="Segoe UI Light" panose="020B0502040204020203" pitchFamily="34" charset="0"/>
              </a:rPr>
              <a:t>new</a:t>
            </a: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: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let 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rect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 = new Rectangle(10, 20);</a:t>
            </a:r>
          </a:p>
          <a:p>
            <a:pPr marL="76200" lvl="0" indent="0">
              <a:buNone/>
            </a:pPr>
            <a:r>
              <a:rPr lang="ru-RU" dirty="0">
                <a:latin typeface="Segoe UI Light" panose="020B0502040204020203" pitchFamily="34" charset="0"/>
                <a:cs typeface="Segoe UI Light" panose="020B0502040204020203" pitchFamily="34" charset="0"/>
              </a:rPr>
              <a:t>Вызов методов происходит следующим образом:</a:t>
            </a:r>
          </a:p>
          <a:p>
            <a:pPr marL="76200" lvl="0" indent="0">
              <a:buNone/>
            </a:pP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alert(</a:t>
            </a:r>
            <a:r>
              <a:rPr lang="en-US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rect.area</a:t>
            </a:r>
            <a:r>
              <a:rPr lang="en-US" b="1" dirty="0">
                <a:latin typeface="Courier New" panose="02070309020205020404" pitchFamily="49" charset="0"/>
                <a:cs typeface="Courier New" panose="02070309020205020404" pitchFamily="49" charset="0"/>
              </a:rPr>
              <a:t>());</a:t>
            </a:r>
            <a:endParaRPr lang="ru-RU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7485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Статичные методы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class Point {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constructor(x, y) {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this.x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= x;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this.y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= y;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}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static distance(a, b) {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const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dx =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a.x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-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b.x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const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dy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=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a.y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-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b.y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;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  return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Math.sqrt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(dx * dx +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dy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* </a:t>
            </a:r>
            <a:r>
              <a:rPr lang="en-US" sz="19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dy</a:t>
            </a: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);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  }</a:t>
            </a:r>
          </a:p>
          <a:p>
            <a:pPr marL="76200" lvl="0" indent="0">
              <a:buNone/>
            </a:pPr>
            <a:r>
              <a:rPr lang="en-US" sz="1900" b="1" dirty="0">
                <a:latin typeface="Courier New" panose="02070309020205020404" pitchFamily="49" charset="0"/>
                <a:cs typeface="Courier New" panose="02070309020205020404" pitchFamily="49" charset="0"/>
              </a:rPr>
              <a:t>}</a:t>
            </a:r>
            <a:endParaRPr lang="ru-RU" sz="19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5900539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2" name="Shape 142"/>
          <p:cNvSpPr txBox="1">
            <a:spLocks noGrp="1"/>
          </p:cNvSpPr>
          <p:nvPr>
            <p:ph type="title"/>
          </p:nvPr>
        </p:nvSpPr>
        <p:spPr>
          <a:xfrm>
            <a:off x="1027950" y="689775"/>
            <a:ext cx="7088100" cy="910500"/>
          </a:xfrm>
          <a:prstGeom prst="rect">
            <a:avLst/>
          </a:prstGeom>
        </p:spPr>
        <p:txBody>
          <a:bodyPr spcFirstLastPara="1" wrap="square" lIns="91425" tIns="91425" rIns="91425" bIns="91425" anchor="b" anchorCtr="0">
            <a:noAutofit/>
          </a:bodyPr>
          <a:lstStyle/>
          <a:p>
            <a:pPr marL="0" lvl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ru-RU" sz="4000" dirty="0">
                <a:latin typeface="PF Kids Pro Grade Five" panose="02000506000000020003" pitchFamily="2" charset="0"/>
              </a:rPr>
              <a:t>Статические методы</a:t>
            </a:r>
            <a:endParaRPr sz="4000" dirty="0">
              <a:latin typeface="PF Kids Pro Grade Five" panose="02000506000000020003" pitchFamily="2" charset="0"/>
            </a:endParaRPr>
          </a:p>
        </p:txBody>
      </p:sp>
      <p:sp>
        <p:nvSpPr>
          <p:cNvPr id="143" name="Shape 143"/>
          <p:cNvSpPr txBox="1">
            <a:spLocks noGrp="1"/>
          </p:cNvSpPr>
          <p:nvPr>
            <p:ph type="body" idx="1"/>
          </p:nvPr>
        </p:nvSpPr>
        <p:spPr>
          <a:xfrm>
            <a:off x="1070325" y="1918650"/>
            <a:ext cx="7056300" cy="40830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let p1 = new Point(5, 5);</a:t>
            </a: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let p2 = new Point(10, 10);</a:t>
            </a:r>
          </a:p>
          <a:p>
            <a:pPr marL="76200" lvl="0" indent="0">
              <a:buNone/>
            </a:pPr>
            <a:endParaRPr lang="en-US" sz="2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76200" lvl="0" indent="0">
              <a:buNone/>
            </a:pP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alert(</a:t>
            </a:r>
            <a:r>
              <a:rPr lang="en-US" sz="2800" b="1" dirty="0" err="1">
                <a:latin typeface="Courier New" panose="02070309020205020404" pitchFamily="49" charset="0"/>
                <a:cs typeface="Courier New" panose="02070309020205020404" pitchFamily="49" charset="0"/>
              </a:rPr>
              <a:t>Point.distance</a:t>
            </a:r>
            <a:r>
              <a:rPr lang="en-US" sz="2800" b="1" dirty="0">
                <a:latin typeface="Courier New" panose="02070309020205020404" pitchFamily="49" charset="0"/>
                <a:cs typeface="Courier New" panose="02070309020205020404" pitchFamily="49" charset="0"/>
              </a:rPr>
              <a:t>(p1, p2));</a:t>
            </a:r>
            <a:endParaRPr lang="ru-RU" sz="4800" b="1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0267130"/>
      </p:ext>
    </p:extLst>
  </p:cSld>
  <p:clrMapOvr>
    <a:masterClrMapping/>
  </p:clrMapOvr>
</p:sld>
</file>

<file path=ppt/theme/theme1.xml><?xml version="1.0" encoding="utf-8"?>
<a:theme xmlns:a="http://schemas.openxmlformats.org/drawingml/2006/main" name="Trinculo template">
  <a:themeElements>
    <a:clrScheme name="Custom 347">
      <a:dk1>
        <a:srgbClr val="000000"/>
      </a:dk1>
      <a:lt1>
        <a:srgbClr val="FFFFFF"/>
      </a:lt1>
      <a:dk2>
        <a:srgbClr val="666666"/>
      </a:dk2>
      <a:lt2>
        <a:srgbClr val="CCCCCC"/>
      </a:lt2>
      <a:accent1>
        <a:srgbClr val="3A81BA"/>
      </a:accent1>
      <a:accent2>
        <a:srgbClr val="D89F39"/>
      </a:accent2>
      <a:accent3>
        <a:srgbClr val="8BAB42"/>
      </a:accent3>
      <a:accent4>
        <a:srgbClr val="57A7B5"/>
      </a:accent4>
      <a:accent5>
        <a:srgbClr val="8B81D2"/>
      </a:accent5>
      <a:accent6>
        <a:srgbClr val="963334"/>
      </a:accent6>
      <a:hlink>
        <a:srgbClr val="1155CC"/>
      </a:hlink>
      <a:folHlink>
        <a:srgbClr val="6611CC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Theme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586</Words>
  <Application>Microsoft Office PowerPoint</Application>
  <PresentationFormat>Экран (4:3)</PresentationFormat>
  <Paragraphs>85</Paragraphs>
  <Slides>18</Slides>
  <Notes>18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25" baseType="lpstr">
      <vt:lpstr>Segoe UI Light</vt:lpstr>
      <vt:lpstr>Varela Round</vt:lpstr>
      <vt:lpstr>Arial</vt:lpstr>
      <vt:lpstr>PF Kids Pro Grade Five</vt:lpstr>
      <vt:lpstr>Courier New</vt:lpstr>
      <vt:lpstr>Shadows Into Light</vt:lpstr>
      <vt:lpstr>Trinculo template</vt:lpstr>
      <vt:lpstr>Объекты, функции, классы в JS.</vt:lpstr>
      <vt:lpstr>Про объекты</vt:lpstr>
      <vt:lpstr>Про объекты [2]</vt:lpstr>
      <vt:lpstr>Про функции</vt:lpstr>
      <vt:lpstr>Про функции [2]</vt:lpstr>
      <vt:lpstr>Про функции [3]</vt:lpstr>
      <vt:lpstr>Про функции [4]</vt:lpstr>
      <vt:lpstr>Про функции [5]</vt:lpstr>
      <vt:lpstr>Про функции [6]</vt:lpstr>
      <vt:lpstr>Про функции [7]</vt:lpstr>
      <vt:lpstr>Про классы</vt:lpstr>
      <vt:lpstr>Про классы [2]</vt:lpstr>
      <vt:lpstr>Про классы [3]</vt:lpstr>
      <vt:lpstr>Что за this?</vt:lpstr>
      <vt:lpstr>Про классы [4]</vt:lpstr>
      <vt:lpstr>Создание объекта и вызов методов</vt:lpstr>
      <vt:lpstr>Статичные методы</vt:lpstr>
      <vt:lpstr>Статические методы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is your presentation title</dc:title>
  <cp:lastModifiedBy>Ivan Kazakov</cp:lastModifiedBy>
  <cp:revision>35</cp:revision>
  <dcterms:modified xsi:type="dcterms:W3CDTF">2019-08-25T12:15:39Z</dcterms:modified>
</cp:coreProperties>
</file>