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</p:sldMasterIdLst>
  <p:notesMasterIdLst>
    <p:notesMasterId r:id="rId40"/>
  </p:notesMasterIdLst>
  <p:sldIdLst>
    <p:sldId id="256" r:id="rId2"/>
    <p:sldId id="285" r:id="rId3"/>
    <p:sldId id="286" r:id="rId4"/>
    <p:sldId id="287" r:id="rId5"/>
    <p:sldId id="288" r:id="rId6"/>
    <p:sldId id="290" r:id="rId7"/>
    <p:sldId id="291" r:id="rId8"/>
    <p:sldId id="295" r:id="rId9"/>
    <p:sldId id="296" r:id="rId10"/>
    <p:sldId id="297" r:id="rId11"/>
    <p:sldId id="293" r:id="rId12"/>
    <p:sldId id="292" r:id="rId13"/>
    <p:sldId id="298" r:id="rId14"/>
    <p:sldId id="299" r:id="rId15"/>
    <p:sldId id="300" r:id="rId16"/>
    <p:sldId id="294" r:id="rId17"/>
    <p:sldId id="303" r:id="rId18"/>
    <p:sldId id="304" r:id="rId19"/>
    <p:sldId id="301" r:id="rId20"/>
    <p:sldId id="302" r:id="rId21"/>
    <p:sldId id="305" r:id="rId22"/>
    <p:sldId id="307" r:id="rId23"/>
    <p:sldId id="309" r:id="rId24"/>
    <p:sldId id="310" r:id="rId25"/>
    <p:sldId id="311" r:id="rId26"/>
    <p:sldId id="312" r:id="rId27"/>
    <p:sldId id="313" r:id="rId28"/>
    <p:sldId id="308" r:id="rId29"/>
    <p:sldId id="317" r:id="rId30"/>
    <p:sldId id="318" r:id="rId31"/>
    <p:sldId id="319" r:id="rId32"/>
    <p:sldId id="320" r:id="rId33"/>
    <p:sldId id="321" r:id="rId34"/>
    <p:sldId id="322" r:id="rId35"/>
    <p:sldId id="323" r:id="rId36"/>
    <p:sldId id="314" r:id="rId37"/>
    <p:sldId id="316" r:id="rId38"/>
    <p:sldId id="306" r:id="rId39"/>
  </p:sldIdLst>
  <p:sldSz cx="9144000" cy="6858000" type="screen4x3"/>
  <p:notesSz cx="6858000" cy="9144000"/>
  <p:embeddedFontLst>
    <p:embeddedFont>
      <p:font typeface="PF Kids Pro Grade Five" panose="02000506000000020003" pitchFamily="2" charset="0"/>
      <p:regular r:id="rId41"/>
    </p:embeddedFont>
    <p:embeddedFont>
      <p:font typeface="Segoe UI Light" panose="020B0502040204020203" pitchFamily="34" charset="0"/>
      <p:regular r:id="rId42"/>
      <p:italic r:id="rId43"/>
    </p:embeddedFont>
    <p:embeddedFont>
      <p:font typeface="Shadows Into Light" panose="020B0604020202020204" charset="0"/>
      <p:regular r:id="rId44"/>
    </p:embeddedFont>
    <p:embeddedFont>
      <p:font typeface="Varela Round" panose="020B0604020202020204" charset="-79"/>
      <p:regular r:id="rId4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8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786D42D-78F6-43A8-BBA1-182535D95194}">
  <a:tblStyle styleId="{8786D42D-78F6-43A8-BBA1-182535D9519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2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0494"/>
    </p:cViewPr>
  </p:sorterViewPr>
  <p:notesViewPr>
    <p:cSldViewPr snapToGrid="0">
      <p:cViewPr varScale="1">
        <p:scale>
          <a:sx n="61" d="100"/>
          <a:sy n="61" d="100"/>
        </p:scale>
        <p:origin x="2742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2.fntdata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3.fntdata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64749173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10180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591789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56819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449949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292075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484996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666558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261439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590060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230187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956799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533524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762548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679890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64713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129772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018913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34831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819641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884410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676340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537169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895266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3651878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8137450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0690387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4447509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3449192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3509241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082544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331673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5714018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1434632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7039574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2481564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2704836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6377247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14528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▧"/>
              <a:defRPr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8" name="Shape 28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blipFill>
          <a:blip r:embed="rId7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824550" y="689775"/>
            <a:ext cx="7547700" cy="91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505670"/>
              </a:buClr>
              <a:buSzPts val="2400"/>
              <a:buFont typeface="Varela Round"/>
              <a:buChar char="▧"/>
              <a:defRPr sz="24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○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■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4" r:id="rId5"/>
  </p:sldLayoutIdLst>
  <p:transition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jp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1.jp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1.jp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1.jp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latin typeface="PF Kids Pro Grade Five" panose="02000506000000020003" pitchFamily="2" charset="0"/>
              </a:rPr>
              <a:t>Введение в </a:t>
            </a:r>
            <a:r>
              <a:rPr lang="en-US" dirty="0" smtClean="0">
                <a:latin typeface="PF Kids Pro Grade Five" panose="02000506000000020003" pitchFamily="2" charset="0"/>
              </a:rPr>
              <a:t>MySQL.</a:t>
            </a:r>
            <a:endParaRPr dirty="0">
              <a:latin typeface="PF Kids Pro Grade Five" panose="02000506000000020003" pitchFamily="2" charset="0"/>
            </a:endParaRPr>
          </a:p>
        </p:txBody>
      </p:sp>
      <p:sp>
        <p:nvSpPr>
          <p:cNvPr id="106" name="Shape 106"/>
          <p:cNvSpPr/>
          <p:nvPr/>
        </p:nvSpPr>
        <p:spPr>
          <a:xfrm rot="-4140551">
            <a:off x="2545345" y="1556493"/>
            <a:ext cx="402308" cy="1167266"/>
          </a:xfrm>
          <a:custGeom>
            <a:avLst/>
            <a:gdLst/>
            <a:ahLst/>
            <a:cxnLst/>
            <a:rect l="0" t="0" r="0" b="0"/>
            <a:pathLst>
              <a:path w="30959" h="89819" extrusionOk="0">
                <a:moveTo>
                  <a:pt x="0" y="0"/>
                </a:moveTo>
                <a:cubicBezTo>
                  <a:pt x="5134" y="6917"/>
                  <a:pt x="29561" y="26535"/>
                  <a:pt x="30804" y="41505"/>
                </a:cubicBezTo>
                <a:cubicBezTo>
                  <a:pt x="32047" y="56474"/>
                  <a:pt x="11349" y="81766"/>
                  <a:pt x="7458" y="89819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dash"/>
            <a:round/>
            <a:headEnd type="none" w="lg" len="lg"/>
            <a:tailEnd type="stealth" w="lg" len="lg"/>
          </a:ln>
        </p:spPr>
      </p:sp>
      <p:sp>
        <p:nvSpPr>
          <p:cNvPr id="107" name="Shape 107"/>
          <p:cNvSpPr/>
          <p:nvPr/>
        </p:nvSpPr>
        <p:spPr>
          <a:xfrm>
            <a:off x="3256267" y="3866847"/>
            <a:ext cx="3153375" cy="34500"/>
          </a:xfrm>
          <a:custGeom>
            <a:avLst/>
            <a:gdLst/>
            <a:ahLst/>
            <a:cxnLst/>
            <a:rect l="0" t="0" r="0" b="0"/>
            <a:pathLst>
              <a:path w="126135" h="1380" extrusionOk="0">
                <a:moveTo>
                  <a:pt x="0" y="973"/>
                </a:moveTo>
                <a:cubicBezTo>
                  <a:pt x="29074" y="973"/>
                  <a:pt x="58157" y="273"/>
                  <a:pt x="87224" y="973"/>
                </a:cubicBezTo>
                <a:cubicBezTo>
                  <a:pt x="100194" y="1285"/>
                  <a:pt x="113311" y="1974"/>
                  <a:pt x="126135" y="0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108" name="Shape 108"/>
          <p:cNvSpPr/>
          <p:nvPr/>
        </p:nvSpPr>
        <p:spPr>
          <a:xfrm>
            <a:off x="3183292" y="3914600"/>
            <a:ext cx="3177700" cy="41425"/>
          </a:xfrm>
          <a:custGeom>
            <a:avLst/>
            <a:gdLst/>
            <a:ahLst/>
            <a:cxnLst/>
            <a:rect l="0" t="0" r="0" b="0"/>
            <a:pathLst>
              <a:path w="127108" h="1657" extrusionOk="0">
                <a:moveTo>
                  <a:pt x="0" y="1657"/>
                </a:moveTo>
                <a:cubicBezTo>
                  <a:pt x="42249" y="-1531"/>
                  <a:pt x="84738" y="1008"/>
                  <a:pt x="127108" y="1008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cxnSp>
        <p:nvCxnSpPr>
          <p:cNvPr id="109" name="Shape 109"/>
          <p:cNvCxnSpPr/>
          <p:nvPr/>
        </p:nvCxnSpPr>
        <p:spPr>
          <a:xfrm rot="10800000" flipH="1">
            <a:off x="6409642" y="1845817"/>
            <a:ext cx="291900" cy="54300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dash"/>
            <a:round/>
            <a:headEnd type="stealth" w="lg" len="lg"/>
            <a:tailEnd type="none" w="lg" len="lg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Что такое </a:t>
            </a:r>
            <a:r>
              <a:rPr lang="en-US" sz="4000" dirty="0" smtClean="0">
                <a:latin typeface="PF Kids Pro Grade Five" panose="02000506000000020003" pitchFamily="2" charset="0"/>
              </a:rPr>
              <a:t>MySQL?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en-US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MySQL – 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это СУБД и один из диалектов </a:t>
            </a:r>
            <a:r>
              <a:rPr lang="en-US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SQL, 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один из наиболее часто используемых в связке с </a:t>
            </a:r>
            <a:r>
              <a:rPr lang="en-US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PHP. </a:t>
            </a:r>
            <a:endParaRPr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542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 smtClean="0">
                <a:latin typeface="PF Kids Pro Grade Five" panose="02000506000000020003" pitchFamily="2" charset="0"/>
              </a:rPr>
              <a:t>SQL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SQL (</a:t>
            </a:r>
            <a:r>
              <a:rPr lang="en-US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structured query language) - 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язык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структурированных 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запросов</a:t>
            </a:r>
            <a:r>
              <a:rPr lang="en-US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 - 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позволяет обращаться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к базам данных и управлять 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ими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37585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Что может </a:t>
            </a:r>
            <a:r>
              <a:rPr lang="en-US" sz="4000" dirty="0" smtClean="0">
                <a:latin typeface="PF Kids Pro Grade Five" panose="02000506000000020003" pitchFamily="2" charset="0"/>
              </a:rPr>
              <a:t>SQL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7281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выполнять запросы к базе данных</a:t>
            </a:r>
          </a:p>
          <a:p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извлекать данные из базы данных</a:t>
            </a:r>
          </a:p>
          <a:p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вставлять записи</a:t>
            </a:r>
          </a:p>
          <a:p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обновлять записи</a:t>
            </a:r>
          </a:p>
          <a:p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удалять записи</a:t>
            </a:r>
          </a:p>
          <a:p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создавать новые базы данных</a:t>
            </a:r>
          </a:p>
          <a:p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создавать новые таблицы</a:t>
            </a:r>
            <a:endParaRPr lang="ru-RU"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3259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8000" r="-8000" b="-8000"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Например</a:t>
            </a:r>
            <a:endParaRPr sz="4000" dirty="0">
              <a:latin typeface="PF Kids Pro Grade Five" panose="02000506000000020003" pitchFamily="2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4948255"/>
              </p:ext>
            </p:extLst>
          </p:nvPr>
        </p:nvGraphicFramePr>
        <p:xfrm>
          <a:off x="382594" y="1851024"/>
          <a:ext cx="8431206" cy="4624887"/>
        </p:xfrm>
        <a:graphic>
          <a:graphicData uri="http://schemas.openxmlformats.org/drawingml/2006/table">
            <a:tbl>
              <a:tblPr/>
              <a:tblGrid>
                <a:gridCol w="582606"/>
                <a:gridCol w="1943100"/>
                <a:gridCol w="1117600"/>
                <a:gridCol w="1866900"/>
                <a:gridCol w="901700"/>
                <a:gridCol w="1016000"/>
                <a:gridCol w="1003300"/>
              </a:tblGrid>
              <a:tr h="5641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ID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Customer</a:t>
                      </a:r>
                      <a:b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</a:b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Name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Contact</a:t>
                      </a:r>
                      <a:b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</a:b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Name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Address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City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Postal</a:t>
                      </a:r>
                      <a:b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</a:b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Code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Country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</a:tr>
              <a:tr h="7728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1</a:t>
                      </a:r>
                      <a:endParaRPr lang="ru-RU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Alfreds</a:t>
                      </a:r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Futterkiste</a:t>
                      </a:r>
                      <a:endParaRPr lang="en-US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Maria Anders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Obere</a:t>
                      </a:r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Str. 57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Berlin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12209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Germany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728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2</a:t>
                      </a: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Ana Trujillo Emparedados y helados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Ana Trujillo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Avda. de la Constitución 2222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México D.F.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05021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Mexico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728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3</a:t>
                      </a: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Antonio Moreno Taquería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Antonio Moreno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Mataderos</a:t>
                      </a:r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2312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México D.F.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05023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Mexico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728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4</a:t>
                      </a:r>
                      <a:endParaRPr lang="ru-RU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Around the Horn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Thomas Hardy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120 Hanover Sq.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London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WA1 1DP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UK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41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5</a:t>
                      </a: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Berglunds</a:t>
                      </a:r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snabbköp</a:t>
                      </a:r>
                      <a:endParaRPr lang="en-US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Christina Berglund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Berguvsvägen</a:t>
                      </a:r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8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Luleå</a:t>
                      </a:r>
                      <a:endParaRPr lang="en-US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S-958 22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Sweden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1551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 smtClean="0">
                <a:latin typeface="PF Kids Pro Grade Five" panose="02000506000000020003" pitchFamily="2" charset="0"/>
              </a:rPr>
              <a:t>SELECT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7281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Оператор SELECT используется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для выбора данных из базы данных.</a:t>
            </a:r>
          </a:p>
          <a:p>
            <a:pPr marL="76200" indent="0">
              <a:buNone/>
            </a:pP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Возвращенные данные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сохраняются в таблице результатов, называемой результирующим набором.</a:t>
            </a:r>
          </a:p>
          <a:p>
            <a:pPr marL="76200" indent="0">
              <a:buNone/>
            </a:pPr>
            <a:endParaRPr lang="ru-RU"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2743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 smtClean="0">
                <a:latin typeface="PF Kids Pro Grade Five" panose="02000506000000020003" pitchFamily="2" charset="0"/>
              </a:rPr>
              <a:t>SELECT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6392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SELECT `column1`, `column2`, …</a:t>
            </a:r>
          </a:p>
          <a:p>
            <a:pPr marL="76200" indent="0">
              <a:buNone/>
            </a:pP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FROM `</a:t>
            </a:r>
            <a:r>
              <a:rPr lang="en-US" sz="3200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table_name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`;</a:t>
            </a:r>
          </a:p>
          <a:p>
            <a:pPr marL="76200" indent="0">
              <a:buNone/>
            </a:pP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Здесь </a:t>
            </a:r>
            <a:r>
              <a:rPr lang="ru-RU" sz="32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column1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ru-RU" sz="32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column2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ru-RU" sz="32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...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 - имена полей таблицы, из которой нужно выбрать данные. Если нужно выбрать все доступные поля используется:</a:t>
            </a:r>
          </a:p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SELECT * FROM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</a:t>
            </a:r>
            <a:r>
              <a:rPr lang="en-US" sz="3200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table_name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`;</a:t>
            </a:r>
            <a:endParaRPr lang="ru-RU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0583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Условие</a:t>
            </a:r>
            <a:r>
              <a:rPr lang="en-US" sz="4000" dirty="0" smtClean="0">
                <a:latin typeface="PF Kids Pro Grade Five" panose="02000506000000020003" pitchFamily="2" charset="0"/>
              </a:rPr>
              <a:t> WHERE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884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Предложение WHERE используется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для фильтрации записей</a:t>
            </a:r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  <a:endParaRPr lang="ru-RU"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Используется для извлечения только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тех записей, которые соответствуют </a:t>
            </a:r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заданному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условию</a:t>
            </a:r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  <a:endParaRPr lang="en-US" sz="2800" dirty="0" smtClean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SELECT </a:t>
            </a:r>
            <a:r>
              <a:rPr lang="en-US" sz="28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`column1`, `column2`, …</a:t>
            </a:r>
            <a:endParaRPr lang="en-US"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FROM </a:t>
            </a:r>
            <a:r>
              <a:rPr lang="en-US" sz="28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</a:t>
            </a:r>
            <a:r>
              <a:rPr lang="en-US" sz="2800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table_name</a:t>
            </a:r>
            <a:r>
              <a:rPr lang="en-US" sz="28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</a:t>
            </a:r>
            <a:endParaRPr lang="en-US"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WHERE condition;</a:t>
            </a:r>
            <a:endParaRPr lang="ru-RU"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75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Условие</a:t>
            </a:r>
            <a:r>
              <a:rPr lang="en-US" sz="4000" dirty="0" smtClean="0">
                <a:latin typeface="PF Kids Pro Grade Five" panose="02000506000000020003" pitchFamily="2" charset="0"/>
              </a:rPr>
              <a:t> WHERE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884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SELECT * FROM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`Customers`</a:t>
            </a:r>
            <a:endParaRPr lang="en-US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WHERE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`Country`=</a:t>
            </a: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'Mexico';</a:t>
            </a:r>
            <a:endParaRPr lang="ru-RU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631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8000" r="-8000" b="-8000"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Например</a:t>
            </a:r>
            <a:endParaRPr sz="4000" dirty="0">
              <a:latin typeface="PF Kids Pro Grade Five" panose="02000506000000020003" pitchFamily="2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2818243"/>
              </p:ext>
            </p:extLst>
          </p:nvPr>
        </p:nvGraphicFramePr>
        <p:xfrm>
          <a:off x="382594" y="1851024"/>
          <a:ext cx="8431206" cy="2401887"/>
        </p:xfrm>
        <a:graphic>
          <a:graphicData uri="http://schemas.openxmlformats.org/drawingml/2006/table">
            <a:tbl>
              <a:tblPr/>
              <a:tblGrid>
                <a:gridCol w="582606"/>
                <a:gridCol w="1943100"/>
                <a:gridCol w="1117600"/>
                <a:gridCol w="1866900"/>
                <a:gridCol w="901700"/>
                <a:gridCol w="1016000"/>
                <a:gridCol w="1003300"/>
              </a:tblGrid>
              <a:tr h="5641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ID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Customer</a:t>
                      </a:r>
                      <a:b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</a:b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Name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Contact</a:t>
                      </a:r>
                      <a:b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</a:b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Name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Address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City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Postal</a:t>
                      </a:r>
                      <a:b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</a:b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Code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Country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</a:tr>
              <a:tr h="7728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2</a:t>
                      </a: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Ana Trujillo Emparedados y helados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Ana Trujillo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Avda. de la Constitución 2222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México D.F.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05021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Mexico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728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3</a:t>
                      </a: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Antonio Moreno Taquería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Antonio Moreno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Mataderos</a:t>
                      </a:r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2312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México D.F.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05023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Mexico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4944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 smtClean="0">
                <a:latin typeface="PF Kids Pro Grade Five" panose="02000506000000020003" pitchFamily="2" charset="0"/>
              </a:rPr>
              <a:t>AND, OR, NOT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884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Операторы AND и OR используются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для фильтрации записей, основанных на более чем одном условии</a:t>
            </a:r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  <a:endParaRPr lang="ru-RU"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AND </a:t>
            </a:r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оператор отображает запись, если 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все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 условия </a:t>
            </a:r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истинны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</a:p>
          <a:p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OR </a:t>
            </a:r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оператор отображает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запись, если 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какое-либо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 из </a:t>
            </a:r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условий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истинно</a:t>
            </a:r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  <a:endParaRPr lang="en-US" sz="2800" dirty="0" smtClean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Оператор 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NOT </a:t>
            </a:r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отображает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запись, если условие </a:t>
            </a:r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не истинно.</a:t>
            </a:r>
            <a:endParaRPr lang="ru-RU"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endParaRPr lang="ru-RU"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1487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 smtClean="0">
                <a:latin typeface="PF Kids Pro Grade Five" panose="02000506000000020003" pitchFamily="2" charset="0"/>
              </a:rPr>
              <a:t>AND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884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SELECT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`column1`, `column2`, …</a:t>
            </a:r>
            <a:endParaRPr lang="en-US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FROM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</a:t>
            </a:r>
            <a:r>
              <a:rPr lang="en-US" sz="3200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table_name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</a:t>
            </a:r>
            <a:endParaRPr lang="en-US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WHERE condition1 AND condition2 AND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condition3;</a:t>
            </a:r>
            <a:endParaRPr lang="ru-RU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53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 smtClean="0">
                <a:latin typeface="PF Kids Pro Grade Five" panose="02000506000000020003" pitchFamily="2" charset="0"/>
              </a:rPr>
              <a:t>OR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884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SELECT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`column1`, `column2`, …</a:t>
            </a:r>
            <a:endParaRPr lang="en-US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FROM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</a:t>
            </a:r>
            <a:r>
              <a:rPr lang="en-US" sz="3200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table_name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</a:t>
            </a:r>
            <a:endParaRPr lang="en-US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WHERE condition1 OR condition2 OR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condition3;</a:t>
            </a:r>
            <a:endParaRPr lang="ru-RU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2067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 smtClean="0">
                <a:latin typeface="PF Kids Pro Grade Five" panose="02000506000000020003" pitchFamily="2" charset="0"/>
              </a:rPr>
              <a:t>NOT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884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SELECT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`column1`, `column2`, …</a:t>
            </a:r>
            <a:endParaRPr lang="en-US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FROM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</a:t>
            </a:r>
            <a:r>
              <a:rPr lang="en-US" sz="3200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table_name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</a:t>
            </a:r>
            <a:endParaRPr lang="en-US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WHERE NOT condition;</a:t>
            </a:r>
            <a:endParaRPr lang="ru-RU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9160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 smtClean="0">
                <a:latin typeface="PF Kids Pro Grade Five" panose="02000506000000020003" pitchFamily="2" charset="0"/>
              </a:rPr>
              <a:t>AND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884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SELECT * FROM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`Customers`</a:t>
            </a:r>
            <a:endParaRPr lang="en-US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WHERE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`Country`=</a:t>
            </a: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'Germany' AND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`City`=</a:t>
            </a: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'Berlin';</a:t>
            </a:r>
            <a:endParaRPr lang="ru-RU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0708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8000" r="-8000" b="-8000"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Например</a:t>
            </a:r>
            <a:endParaRPr sz="4000" dirty="0">
              <a:latin typeface="PF Kids Pro Grade Five" panose="02000506000000020003" pitchFamily="2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3419036"/>
              </p:ext>
            </p:extLst>
          </p:nvPr>
        </p:nvGraphicFramePr>
        <p:xfrm>
          <a:off x="382594" y="1851024"/>
          <a:ext cx="8431206" cy="1450189"/>
        </p:xfrm>
        <a:graphic>
          <a:graphicData uri="http://schemas.openxmlformats.org/drawingml/2006/table">
            <a:tbl>
              <a:tblPr/>
              <a:tblGrid>
                <a:gridCol w="582606"/>
                <a:gridCol w="1943100"/>
                <a:gridCol w="1117600"/>
                <a:gridCol w="1866900"/>
                <a:gridCol w="901700"/>
                <a:gridCol w="1016000"/>
                <a:gridCol w="1003300"/>
              </a:tblGrid>
              <a:tr h="5641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ID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Customer</a:t>
                      </a:r>
                      <a:b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</a:b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Name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Contact</a:t>
                      </a:r>
                      <a:b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</a:b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Name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Address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City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Postal</a:t>
                      </a:r>
                      <a:b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</a:b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Code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Country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</a:tr>
              <a:tr h="7728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1</a:t>
                      </a:r>
                      <a:endParaRPr lang="ru-RU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Alfreds</a:t>
                      </a:r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Futterkiste</a:t>
                      </a:r>
                      <a:endParaRPr lang="en-US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Maria Anders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Obere</a:t>
                      </a:r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Str. 57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Berlin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12209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Germany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1795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 smtClean="0">
                <a:latin typeface="PF Kids Pro Grade Five" panose="02000506000000020003" pitchFamily="2" charset="0"/>
              </a:rPr>
              <a:t>OR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884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SELECT * FROM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`Customers`</a:t>
            </a:r>
            <a:endParaRPr lang="en-US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WHERE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`City`=</a:t>
            </a: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'Berlin' OR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City</a:t>
            </a: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='London';</a:t>
            </a:r>
            <a:endParaRPr lang="ru-RU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1216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8000" r="-8000" b="-8000"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Например</a:t>
            </a:r>
            <a:endParaRPr sz="4000" dirty="0">
              <a:latin typeface="PF Kids Pro Grade Five" panose="02000506000000020003" pitchFamily="2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3118271"/>
              </p:ext>
            </p:extLst>
          </p:nvPr>
        </p:nvGraphicFramePr>
        <p:xfrm>
          <a:off x="382594" y="1851024"/>
          <a:ext cx="8431206" cy="2223000"/>
        </p:xfrm>
        <a:graphic>
          <a:graphicData uri="http://schemas.openxmlformats.org/drawingml/2006/table">
            <a:tbl>
              <a:tblPr/>
              <a:tblGrid>
                <a:gridCol w="582606"/>
                <a:gridCol w="1943100"/>
                <a:gridCol w="1117600"/>
                <a:gridCol w="1866900"/>
                <a:gridCol w="901700"/>
                <a:gridCol w="1016000"/>
                <a:gridCol w="1003300"/>
              </a:tblGrid>
              <a:tr h="5641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ID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Customer</a:t>
                      </a:r>
                      <a:b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</a:b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Name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Contact</a:t>
                      </a:r>
                      <a:b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</a:b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Name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Address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City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Postal</a:t>
                      </a:r>
                      <a:b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</a:b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Code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Country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</a:tr>
              <a:tr h="7728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1</a:t>
                      </a:r>
                      <a:endParaRPr lang="ru-RU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Alfreds</a:t>
                      </a:r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Futterkiste</a:t>
                      </a:r>
                      <a:endParaRPr lang="en-US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Maria Anders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Obere</a:t>
                      </a:r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Str. 57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Berlin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12209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Germany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728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4</a:t>
                      </a:r>
                      <a:endParaRPr lang="ru-RU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Around the Horn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Thomas Hardy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120 Hanover Sq.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London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WA1 1DP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UK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2074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 smtClean="0">
                <a:latin typeface="PF Kids Pro Grade Five" panose="02000506000000020003" pitchFamily="2" charset="0"/>
              </a:rPr>
              <a:t>NOT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884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SELECT * FROM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`Customers`</a:t>
            </a:r>
            <a:endParaRPr lang="en-US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WHERE NOT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Country</a:t>
            </a: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='Mexico';</a:t>
            </a:r>
            <a:endParaRPr lang="ru-RU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5375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8000" r="-8000" b="-8000"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Например</a:t>
            </a:r>
            <a:endParaRPr sz="4000" dirty="0">
              <a:latin typeface="PF Kids Pro Grade Five" panose="02000506000000020003" pitchFamily="2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5124379"/>
              </p:ext>
            </p:extLst>
          </p:nvPr>
        </p:nvGraphicFramePr>
        <p:xfrm>
          <a:off x="382594" y="1851024"/>
          <a:ext cx="8431206" cy="2995811"/>
        </p:xfrm>
        <a:graphic>
          <a:graphicData uri="http://schemas.openxmlformats.org/drawingml/2006/table">
            <a:tbl>
              <a:tblPr/>
              <a:tblGrid>
                <a:gridCol w="582606"/>
                <a:gridCol w="1943100"/>
                <a:gridCol w="1117600"/>
                <a:gridCol w="1866900"/>
                <a:gridCol w="901700"/>
                <a:gridCol w="1016000"/>
                <a:gridCol w="1003300"/>
              </a:tblGrid>
              <a:tr h="5641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ID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Customer</a:t>
                      </a:r>
                      <a:b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</a:b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Name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Contact</a:t>
                      </a:r>
                      <a:b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</a:b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Name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Address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City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Postal</a:t>
                      </a:r>
                      <a:b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</a:b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Code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Country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</a:tr>
              <a:tr h="7728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1</a:t>
                      </a:r>
                      <a:endParaRPr lang="ru-RU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Alfreds</a:t>
                      </a:r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Futterkiste</a:t>
                      </a:r>
                      <a:endParaRPr lang="en-US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Maria Anders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Obere</a:t>
                      </a:r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Str. 57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Berlin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12209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Germany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728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4</a:t>
                      </a:r>
                      <a:endParaRPr lang="ru-RU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Around the Horn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Thomas Hardy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120 Hanover Sq.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London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WA1 1DP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UK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728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5</a:t>
                      </a: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Berglunds</a:t>
                      </a:r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snabbköp</a:t>
                      </a:r>
                      <a:endParaRPr lang="en-US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Christina Berglund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Berguvsvägen</a:t>
                      </a:r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8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Luleå</a:t>
                      </a:r>
                      <a:endParaRPr lang="en-US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S-958 22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Sweden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6322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>
                <a:latin typeface="PF Kids Pro Grade Five" panose="02000506000000020003" pitchFamily="2" charset="0"/>
              </a:rPr>
              <a:t>ORDER BY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884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Ключевое слово ORDER BY используется для сортировки результирующего набора в порядке возрастания или убывания. Ключевое слово ORDER BY по умолчанию сортирует записи по возрастанию. Чтобы отсортировать записи в порядке </a:t>
            </a:r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убывания, нужно использовать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ключевое слово DESC.</a:t>
            </a:r>
          </a:p>
        </p:txBody>
      </p:sp>
    </p:spTree>
    <p:extLst>
      <p:ext uri="{BB962C8B-B14F-4D97-AF65-F5344CB8AC3E}">
        <p14:creationId xmlns:p14="http://schemas.microsoft.com/office/powerpoint/2010/main" val="682897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 smtClean="0">
                <a:latin typeface="PF Kids Pro Grade Five" panose="02000506000000020003" pitchFamily="2" charset="0"/>
              </a:rPr>
              <a:t>ORDER BY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884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SELECT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`column1`, `column2`, …</a:t>
            </a:r>
            <a:endParaRPr lang="en-US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FROM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</a:t>
            </a:r>
            <a:r>
              <a:rPr lang="en-US" sz="3200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table_name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</a:t>
            </a:r>
            <a:endParaRPr lang="en-US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ORDER BY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`column1`, `column2`, … </a:t>
            </a: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ASC|DESC;</a:t>
            </a:r>
            <a:endParaRPr lang="ru-RU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1886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 smtClean="0">
                <a:latin typeface="PF Kids Pro Grade Five" panose="02000506000000020003" pitchFamily="2" charset="0"/>
              </a:rPr>
              <a:t>ORDER BY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884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SELECT * FROM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`Customers`</a:t>
            </a:r>
            <a:endParaRPr lang="en-US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ORDER BY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`Country`;</a:t>
            </a:r>
            <a:endParaRPr lang="ru-RU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9506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8000" r="-8000" b="-8000"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Например</a:t>
            </a:r>
            <a:endParaRPr sz="4000" dirty="0">
              <a:latin typeface="PF Kids Pro Grade Five" panose="02000506000000020003" pitchFamily="2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2454929"/>
              </p:ext>
            </p:extLst>
          </p:nvPr>
        </p:nvGraphicFramePr>
        <p:xfrm>
          <a:off x="382594" y="1851024"/>
          <a:ext cx="8431206" cy="4720320"/>
        </p:xfrm>
        <a:graphic>
          <a:graphicData uri="http://schemas.openxmlformats.org/drawingml/2006/table">
            <a:tbl>
              <a:tblPr/>
              <a:tblGrid>
                <a:gridCol w="582606"/>
                <a:gridCol w="1943100"/>
                <a:gridCol w="1117600"/>
                <a:gridCol w="1866900"/>
                <a:gridCol w="901700"/>
                <a:gridCol w="1016000"/>
                <a:gridCol w="1003300"/>
              </a:tblGrid>
              <a:tr h="5641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ID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Customer</a:t>
                      </a:r>
                      <a:b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</a:b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Name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Contact</a:t>
                      </a:r>
                      <a:b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</a:b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Name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Address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City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Postal</a:t>
                      </a:r>
                      <a:b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</a:b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Code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Country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</a:tr>
              <a:tr h="7728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1</a:t>
                      </a:r>
                      <a:endParaRPr lang="ru-RU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Alfreds</a:t>
                      </a:r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Futterkiste</a:t>
                      </a:r>
                      <a:endParaRPr lang="en-US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Maria Anders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Obere</a:t>
                      </a:r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Str. 57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Berlin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12209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Germany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728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2</a:t>
                      </a: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Ana Trujillo Emparedados y helados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Ana Trujillo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Avda. de la Constitución 2222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México D.F.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05021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Mexico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728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3</a:t>
                      </a: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Antonio Moreno Taquería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Antonio Moreno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Mataderos</a:t>
                      </a:r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2312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México D.F.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05023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Mexico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728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5</a:t>
                      </a: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Berglunds</a:t>
                      </a:r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snabbköp</a:t>
                      </a:r>
                      <a:endParaRPr lang="en-US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Christina Berglund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Berguvsvägen</a:t>
                      </a:r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8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Luleå</a:t>
                      </a:r>
                      <a:endParaRPr lang="en-US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S-958 22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Sweden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728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4</a:t>
                      </a:r>
                      <a:endParaRPr lang="ru-RU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Around the Horn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Thomas Hardy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120 Hanover Sq.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London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WA1 1DP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UK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396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 smtClean="0">
                <a:latin typeface="PF Kids Pro Grade Five" panose="02000506000000020003" pitchFamily="2" charset="0"/>
              </a:rPr>
              <a:t>ORDER BY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884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SELECT * FROM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`Customers`</a:t>
            </a:r>
            <a:endParaRPr lang="en-US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ORDER BY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`Country` DESC;</a:t>
            </a:r>
            <a:endParaRPr lang="ru-RU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720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8000" r="-8000" b="-8000"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Например</a:t>
            </a:r>
            <a:endParaRPr sz="4000" dirty="0">
              <a:latin typeface="PF Kids Pro Grade Five" panose="02000506000000020003" pitchFamily="2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1475741"/>
              </p:ext>
            </p:extLst>
          </p:nvPr>
        </p:nvGraphicFramePr>
        <p:xfrm>
          <a:off x="382594" y="1851024"/>
          <a:ext cx="8431206" cy="4720320"/>
        </p:xfrm>
        <a:graphic>
          <a:graphicData uri="http://schemas.openxmlformats.org/drawingml/2006/table">
            <a:tbl>
              <a:tblPr/>
              <a:tblGrid>
                <a:gridCol w="582606"/>
                <a:gridCol w="1943100"/>
                <a:gridCol w="1117600"/>
                <a:gridCol w="1866900"/>
                <a:gridCol w="901700"/>
                <a:gridCol w="1016000"/>
                <a:gridCol w="1003300"/>
              </a:tblGrid>
              <a:tr h="5641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ID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Customer</a:t>
                      </a:r>
                      <a:b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</a:b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Name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Contact</a:t>
                      </a:r>
                      <a:b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</a:b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Name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Address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City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Postal</a:t>
                      </a:r>
                      <a:b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</a:b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Code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Country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</a:tr>
              <a:tr h="7728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4</a:t>
                      </a:r>
                      <a:endParaRPr lang="ru-RU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Around the Horn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Thomas Hardy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120 Hanover Sq.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London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WA1 1DP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UK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728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5</a:t>
                      </a: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Berglunds</a:t>
                      </a:r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snabbköp</a:t>
                      </a:r>
                      <a:endParaRPr lang="en-US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Christina Berglund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Berguvsvägen</a:t>
                      </a:r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8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Luleå</a:t>
                      </a:r>
                      <a:endParaRPr lang="en-US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S-958 22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Sweden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728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2</a:t>
                      </a: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Ana Trujillo Emparedados y helados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Ana Trujillo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Avda. de la Constitución 2222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México D.F.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05021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Mexico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728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3</a:t>
                      </a: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Antonio Moreno Taquería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Antonio Moreno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Mataderos</a:t>
                      </a:r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2312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México D.F.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05023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Mexico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728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1</a:t>
                      </a:r>
                      <a:endParaRPr lang="ru-RU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Alfreds</a:t>
                      </a:r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Futterkiste</a:t>
                      </a:r>
                      <a:endParaRPr lang="en-US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Maria Anders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Obere</a:t>
                      </a:r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Str. 57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Berlin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12209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Germany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2008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>
            <a:alphaModFix/>
          </a:blip>
          <a:stretch>
            <a:fillRect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>
                <a:latin typeface="PF Kids Pro Grade Five" panose="02000506000000020003" pitchFamily="2" charset="0"/>
              </a:rPr>
              <a:t>INSERT INTO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884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Добавить запись можно двумя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способами.</a:t>
            </a:r>
          </a:p>
          <a:p>
            <a:pPr marL="76200" indent="0">
              <a:buNone/>
            </a:pPr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Первый способ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указывает имена столбцов и </a:t>
            </a:r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значения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, которые нужно вставить</a:t>
            </a:r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</a:p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INSERT INTO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</a:t>
            </a:r>
            <a:r>
              <a:rPr lang="en-US" sz="3200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table_name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 (`column1`, `column2`, `column3`, </a:t>
            </a: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...)</a:t>
            </a:r>
          </a:p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VALUES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(value1, </a:t>
            </a: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value2, value3, ...);</a:t>
            </a:r>
            <a:endParaRPr lang="ru-RU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3371308"/>
      </p:ext>
    </p:extLst>
  </p:cSld>
  <p:clrMapOvr>
    <a:overrideClrMapping bg1="lt1" tx1="dk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>
                <a:latin typeface="PF Kids Pro Grade Five" panose="02000506000000020003" pitchFamily="2" charset="0"/>
              </a:rPr>
              <a:t>INSERT INTO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4614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INSERT INTO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`Customers` (`</a:t>
            </a:r>
            <a:r>
              <a:rPr lang="en-US" sz="3200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CustomerName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`, `</a:t>
            </a:r>
            <a:r>
              <a:rPr lang="en-US" sz="3200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ContactName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`, `Address`, `City`, `</a:t>
            </a:r>
            <a:r>
              <a:rPr lang="en-US" sz="3200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PostalCode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`, `Country`)</a:t>
            </a:r>
            <a:endParaRPr lang="en-US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VALUES ('Cardinal', 'Tom B. </a:t>
            </a:r>
            <a:r>
              <a:rPr lang="en-US" sz="32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Erichsen</a:t>
            </a: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', '</a:t>
            </a:r>
            <a:r>
              <a:rPr lang="en-US" sz="32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Skagen</a:t>
            </a: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 21', 'Stavanger', '4006', 'Norway');</a:t>
            </a:r>
            <a:endParaRPr lang="ru-RU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723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>
            <a:alphaModFix/>
          </a:blip>
          <a:stretch>
            <a:fillRect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 smtClean="0">
                <a:latin typeface="PF Kids Pro Grade Five" panose="02000506000000020003" pitchFamily="2" charset="0"/>
              </a:rPr>
              <a:t>INSERT INTO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884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Если вы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добавляете значения для всех столбцов таблицы, 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не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нужно указывать имена столбцов в запросе 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SQL. Однако, порядок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значений 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должен находится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 том же порядке, что и столбцы в таблице. </a:t>
            </a:r>
          </a:p>
        </p:txBody>
      </p:sp>
    </p:spTree>
    <p:extLst>
      <p:ext uri="{BB962C8B-B14F-4D97-AF65-F5344CB8AC3E}">
        <p14:creationId xmlns:p14="http://schemas.microsoft.com/office/powerpoint/2010/main" val="3266629379"/>
      </p:ext>
    </p:extLst>
  </p:cSld>
  <p:clrMapOvr>
    <a:overrideClrMapping bg1="lt1" tx1="dk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 smtClean="0">
                <a:latin typeface="PF Kids Pro Grade Five" panose="02000506000000020003" pitchFamily="2" charset="0"/>
              </a:rPr>
              <a:t>INSERT </a:t>
            </a:r>
            <a:r>
              <a:rPr lang="en-US" sz="4000" dirty="0">
                <a:latin typeface="PF Kids Pro Grade Five" panose="02000506000000020003" pitchFamily="2" charset="0"/>
              </a:rPr>
              <a:t>INTO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4614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INSERT INTO `</a:t>
            </a:r>
            <a:r>
              <a:rPr lang="en-US" sz="3200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table_name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</a:t>
            </a:r>
            <a:endParaRPr lang="en-US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VALUES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(value1</a:t>
            </a: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, value2, value3, ...);</a:t>
            </a:r>
            <a:endParaRPr lang="ru-RU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0921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>
                <a:latin typeface="PF Kids Pro Grade Five" panose="02000506000000020003" pitchFamily="2" charset="0"/>
              </a:rPr>
              <a:t>INSERT INTO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4614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INSERT INTO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`Customers` VALUES (NULL, 'Cardinal</a:t>
            </a: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', 'Tom B. </a:t>
            </a:r>
            <a:r>
              <a:rPr lang="en-US" sz="32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Erichsen</a:t>
            </a: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', '</a:t>
            </a:r>
            <a:r>
              <a:rPr lang="en-US" sz="32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Skagen</a:t>
            </a: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 21', 'Stavanger', '4006', 'Norway');</a:t>
            </a:r>
            <a:endParaRPr lang="ru-RU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0726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8000" r="-8000" b="-8000"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Например</a:t>
            </a:r>
            <a:endParaRPr sz="4000" dirty="0">
              <a:latin typeface="PF Kids Pro Grade Five" panose="02000506000000020003" pitchFamily="2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9889159"/>
              </p:ext>
            </p:extLst>
          </p:nvPr>
        </p:nvGraphicFramePr>
        <p:xfrm>
          <a:off x="382594" y="1851024"/>
          <a:ext cx="8431206" cy="4783742"/>
        </p:xfrm>
        <a:graphic>
          <a:graphicData uri="http://schemas.openxmlformats.org/drawingml/2006/table">
            <a:tbl>
              <a:tblPr/>
              <a:tblGrid>
                <a:gridCol w="582606"/>
                <a:gridCol w="1943100"/>
                <a:gridCol w="1117600"/>
                <a:gridCol w="1866900"/>
                <a:gridCol w="901700"/>
                <a:gridCol w="1016000"/>
                <a:gridCol w="1003300"/>
              </a:tblGrid>
              <a:tr h="5641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ID</a:t>
                      </a:r>
                      <a:endParaRPr lang="en-US" sz="14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Customer</a:t>
                      </a:r>
                      <a:br>
                        <a:rPr lang="en-US" sz="14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</a:br>
                      <a:r>
                        <a:rPr lang="en-US" sz="14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Name</a:t>
                      </a:r>
                      <a:endParaRPr lang="en-US" sz="14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Contact</a:t>
                      </a:r>
                      <a:br>
                        <a:rPr lang="en-US" sz="14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</a:br>
                      <a:r>
                        <a:rPr lang="en-US" sz="14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Name</a:t>
                      </a:r>
                      <a:endParaRPr lang="en-US" sz="14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Address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City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Postal</a:t>
                      </a:r>
                      <a:br>
                        <a:rPr lang="en-US" sz="14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</a:br>
                      <a:r>
                        <a:rPr lang="en-US" sz="14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Code</a:t>
                      </a:r>
                      <a:endParaRPr lang="en-US" sz="14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Country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</a:tr>
              <a:tr h="7728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1</a:t>
                      </a:r>
                      <a:endParaRPr lang="ru-RU" sz="14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Alfreds</a:t>
                      </a:r>
                      <a:r>
                        <a:rPr lang="en-US" sz="14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Futterkiste</a:t>
                      </a:r>
                      <a:endParaRPr lang="en-US" sz="14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Maria Anders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Obere</a:t>
                      </a:r>
                      <a:r>
                        <a:rPr lang="en-US" sz="14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Str. 57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Berlin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12209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Germany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728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2</a:t>
                      </a: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14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Ana Trujillo Emparedados y helados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Ana Trujillo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14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Avda. de la Constitución 2222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México D.F.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05021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Mexico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728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3</a:t>
                      </a: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Antonio Moreno Taquería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Antonio Moreno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Mataderos</a:t>
                      </a:r>
                      <a:r>
                        <a:rPr lang="en-US" sz="14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2312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México D.F.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05023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Mexico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728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4</a:t>
                      </a:r>
                      <a:endParaRPr lang="ru-RU" sz="14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Around the Horn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Thomas Hardy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120 Hanover Sq.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London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WA1 1DP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UK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41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5</a:t>
                      </a: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Berglunds</a:t>
                      </a:r>
                      <a:r>
                        <a:rPr lang="en-US" sz="14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</a:t>
                      </a:r>
                      <a:r>
                        <a:rPr lang="en-US" sz="14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snabbköp</a:t>
                      </a:r>
                      <a:endParaRPr lang="en-US" sz="14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Christina Berglund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Berguvsvägen</a:t>
                      </a:r>
                      <a:r>
                        <a:rPr lang="en-US" sz="14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8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Luleå</a:t>
                      </a:r>
                      <a:endParaRPr lang="en-US" sz="14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S-958 22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Sweden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4166"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6</a:t>
                      </a:r>
                      <a:endParaRPr lang="ru-RU" sz="14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Cardinal</a:t>
                      </a:r>
                      <a:endParaRPr lang="en-US" sz="14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Tom B. </a:t>
                      </a:r>
                      <a:r>
                        <a:rPr lang="en-US" sz="1400" b="0" i="0" u="none" strike="noStrike" cap="none" dirty="0" err="1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Erichsen</a:t>
                      </a:r>
                      <a:endParaRPr lang="en-US" sz="14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cap="none" dirty="0" err="1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Skagen</a:t>
                      </a:r>
                      <a:r>
                        <a:rPr lang="en-US" sz="14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21</a:t>
                      </a:r>
                      <a:endParaRPr lang="en-US" sz="14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Stavanger</a:t>
                      </a:r>
                      <a:endParaRPr lang="en-US" sz="14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4006</a:t>
                      </a:r>
                      <a:endParaRPr lang="en-US" sz="14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Norway</a:t>
                      </a:r>
                      <a:endParaRPr lang="en-US" sz="14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3953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>
            <a:alphaModFix/>
          </a:blip>
          <a:stretch>
            <a:fillRect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 smtClean="0">
                <a:latin typeface="PF Kids Pro Grade Five" panose="02000506000000020003" pitchFamily="2" charset="0"/>
              </a:rPr>
              <a:t>UPDATE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884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Оператор UPDATE используется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для изменения существующих записей в таблице</a:t>
            </a: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  <a:endParaRPr lang="en-US" sz="3200" dirty="0" smtClean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UPDATE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</a:t>
            </a:r>
            <a:r>
              <a:rPr lang="en-US" sz="3200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table_name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</a:t>
            </a:r>
            <a:endParaRPr lang="en-US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SET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`column1` </a:t>
            </a: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= value1,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`column2` </a:t>
            </a: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= value2,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…</a:t>
            </a:r>
            <a:endParaRPr lang="en-US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WHERE condition;</a:t>
            </a:r>
            <a:endParaRPr lang="ru-RU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2701929"/>
      </p:ext>
    </p:extLst>
  </p:cSld>
  <p:clrMapOvr>
    <a:overrideClrMapping bg1="lt1" tx1="dk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>
                <a:latin typeface="PF Kids Pro Grade Five" panose="02000506000000020003" pitchFamily="2" charset="0"/>
              </a:rPr>
              <a:t>UPDATE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4614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UPDATE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`Customers`</a:t>
            </a:r>
            <a:endParaRPr lang="en-US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SET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</a:t>
            </a:r>
            <a:r>
              <a:rPr lang="en-US" sz="3200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ContactName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 </a:t>
            </a: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= 'Alfred Schmidt',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`City`= </a:t>
            </a: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'Frankfurt'</a:t>
            </a:r>
          </a:p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WHERE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</a:t>
            </a:r>
            <a:r>
              <a:rPr lang="en-US" sz="3200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CustomerID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 </a:t>
            </a: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= 1;</a:t>
            </a:r>
            <a:endParaRPr lang="ru-RU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4508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8000" r="-8000" b="-8000"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Например</a:t>
            </a:r>
            <a:endParaRPr sz="4000" dirty="0">
              <a:latin typeface="PF Kids Pro Grade Five" panose="02000506000000020003" pitchFamily="2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3178125"/>
              </p:ext>
            </p:extLst>
          </p:nvPr>
        </p:nvGraphicFramePr>
        <p:xfrm>
          <a:off x="382594" y="1851024"/>
          <a:ext cx="8431206" cy="4624887"/>
        </p:xfrm>
        <a:graphic>
          <a:graphicData uri="http://schemas.openxmlformats.org/drawingml/2006/table">
            <a:tbl>
              <a:tblPr/>
              <a:tblGrid>
                <a:gridCol w="582606"/>
                <a:gridCol w="1765300"/>
                <a:gridCol w="1066800"/>
                <a:gridCol w="1955800"/>
                <a:gridCol w="1041400"/>
                <a:gridCol w="1016000"/>
                <a:gridCol w="1003300"/>
              </a:tblGrid>
              <a:tr h="5641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ID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Customer</a:t>
                      </a:r>
                      <a:b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</a:b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Name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Contact</a:t>
                      </a:r>
                      <a:b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</a:b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Name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Address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City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Postal</a:t>
                      </a:r>
                      <a:b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</a:b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Code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Country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</a:tr>
              <a:tr h="7728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1</a:t>
                      </a:r>
                      <a:endParaRPr lang="ru-RU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Alfreds</a:t>
                      </a:r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Futterkiste</a:t>
                      </a:r>
                      <a:endParaRPr lang="en-US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Alfred Schmidt</a:t>
                      </a:r>
                      <a:endParaRPr lang="en-US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Obere</a:t>
                      </a:r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Str. 57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Frankfurt</a:t>
                      </a:r>
                      <a:endParaRPr lang="en-US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12209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Germany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728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2</a:t>
                      </a: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Ana Trujillo Emparedados y helados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Ana Trujillo</a:t>
                      </a:r>
                      <a:endParaRPr lang="en-US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Avda. de la Constitución 2222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México D.F.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05021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Mexico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728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3</a:t>
                      </a: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Antonio Moreno Taquería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Antonio Moreno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Mataderos</a:t>
                      </a:r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2312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México D.F.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05023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Mexico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728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4</a:t>
                      </a:r>
                      <a:endParaRPr lang="ru-RU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Around the Horn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Thomas Hardy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120 Hanover Sq.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London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WA1 1DP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UK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41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5</a:t>
                      </a: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Berglunds</a:t>
                      </a:r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snabbköp</a:t>
                      </a:r>
                      <a:endParaRPr lang="en-US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Christina Berglund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Berguvsvägen</a:t>
                      </a:r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8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Luleå</a:t>
                      </a:r>
                      <a:endParaRPr lang="en-US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S-958 22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Sweden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0578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>
            <a:alphaModFix/>
          </a:blip>
          <a:stretch>
            <a:fillRect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 smtClean="0">
                <a:latin typeface="PF Kids Pro Grade Five" panose="02000506000000020003" pitchFamily="2" charset="0"/>
              </a:rPr>
              <a:t>DELETE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884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Оператор DELETE используется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для удаления существующих записей в таблице.</a:t>
            </a:r>
          </a:p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DELETE FROM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</a:t>
            </a:r>
            <a:r>
              <a:rPr lang="en-US" sz="3200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table_name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</a:t>
            </a:r>
            <a:endParaRPr lang="en-US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WHERE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condition;</a:t>
            </a:r>
            <a:endParaRPr lang="ru-RU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691041"/>
      </p:ext>
    </p:extLst>
  </p:cSld>
  <p:clrMapOvr>
    <a:overrideClrMapping bg1="lt1" tx1="dk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4000" dirty="0">
                <a:latin typeface="PF Kids Pro Grade Five" panose="02000506000000020003" pitchFamily="2" charset="0"/>
              </a:rPr>
              <a:t>DELETE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4614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DELETE FROM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`Customers`</a:t>
            </a:r>
            <a:endParaRPr lang="en-US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WHERE 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</a:t>
            </a:r>
            <a:r>
              <a:rPr lang="en-US" sz="3200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CustomerName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`=</a:t>
            </a: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'</a:t>
            </a:r>
            <a:r>
              <a:rPr lang="en-US" sz="32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Alfreds</a:t>
            </a: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32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Futterkiste</a:t>
            </a: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';</a:t>
            </a:r>
            <a:endParaRPr lang="ru-RU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3508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8000" r="-8000" b="-8000"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Например</a:t>
            </a:r>
            <a:endParaRPr sz="4000" dirty="0">
              <a:latin typeface="PF Kids Pro Grade Five" panose="02000506000000020003" pitchFamily="2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3086717"/>
              </p:ext>
            </p:extLst>
          </p:nvPr>
        </p:nvGraphicFramePr>
        <p:xfrm>
          <a:off x="382594" y="1851024"/>
          <a:ext cx="8431206" cy="3852076"/>
        </p:xfrm>
        <a:graphic>
          <a:graphicData uri="http://schemas.openxmlformats.org/drawingml/2006/table">
            <a:tbl>
              <a:tblPr/>
              <a:tblGrid>
                <a:gridCol w="582606"/>
                <a:gridCol w="1765300"/>
                <a:gridCol w="1066800"/>
                <a:gridCol w="1955800"/>
                <a:gridCol w="1041400"/>
                <a:gridCol w="1016000"/>
                <a:gridCol w="1003300"/>
              </a:tblGrid>
              <a:tr h="5641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ID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Customer</a:t>
                      </a:r>
                      <a:b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</a:b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Name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Contact</a:t>
                      </a:r>
                      <a:b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</a:b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Name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Address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City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Postal</a:t>
                      </a:r>
                      <a:b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</a:br>
                      <a:r>
                        <a:rPr lang="en-US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Code</a:t>
                      </a:r>
                      <a:endParaRPr lang="en-US" sz="1800" b="0" i="0" u="none" strike="noStrike" cap="none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Country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</a:tr>
              <a:tr h="7728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2</a:t>
                      </a: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Ana Trujillo Emparedados y helados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Ana Trujillo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E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Avda. de la Constitución 2222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México D.F.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05021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Mexico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728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3</a:t>
                      </a: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Antonio Moreno Taquería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Antonio Moreno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Mataderos</a:t>
                      </a:r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2312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México D.F.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05023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Mexico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728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4</a:t>
                      </a:r>
                      <a:endParaRPr lang="ru-RU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Around the Horn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Thomas Hardy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120 Hanover Sq.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London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WA1 1DP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UK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41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5</a:t>
                      </a:r>
                    </a:p>
                  </a:txBody>
                  <a:tcPr marL="128738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Berglunds</a:t>
                      </a:r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</a:t>
                      </a:r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snabbköp</a:t>
                      </a:r>
                      <a:endParaRPr lang="en-US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Christina Berglund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Berguvsvägen</a:t>
                      </a:r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 8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 err="1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Luleå</a:t>
                      </a:r>
                      <a:endParaRPr lang="en-US"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S-958 22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b="0" i="0" u="none" strike="noStrike" cap="none" dirty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Sweden</a:t>
                      </a:r>
                    </a:p>
                  </a:txBody>
                  <a:tcPr marL="64369" marR="64369" marT="64369" marB="64369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5588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incul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ustom 347">
    <a:dk1>
      <a:srgbClr val="000000"/>
    </a:dk1>
    <a:lt1>
      <a:srgbClr val="FFFFFF"/>
    </a:lt1>
    <a:dk2>
      <a:srgbClr val="666666"/>
    </a:dk2>
    <a:lt2>
      <a:srgbClr val="CCCCCC"/>
    </a:lt2>
    <a:accent1>
      <a:srgbClr val="3A81BA"/>
    </a:accent1>
    <a:accent2>
      <a:srgbClr val="D89F39"/>
    </a:accent2>
    <a:accent3>
      <a:srgbClr val="8BAB42"/>
    </a:accent3>
    <a:accent4>
      <a:srgbClr val="57A7B5"/>
    </a:accent4>
    <a:accent5>
      <a:srgbClr val="8B81D2"/>
    </a:accent5>
    <a:accent6>
      <a:srgbClr val="963334"/>
    </a:accent6>
    <a:hlink>
      <a:srgbClr val="1155CC"/>
    </a:hlink>
    <a:folHlink>
      <a:srgbClr val="6611CC"/>
    </a:folHlink>
  </a:clrScheme>
</a:themeOverride>
</file>

<file path=ppt/theme/themeOverride2.xml><?xml version="1.0" encoding="utf-8"?>
<a:themeOverride xmlns:a="http://schemas.openxmlformats.org/drawingml/2006/main">
  <a:clrScheme name="Custom 347">
    <a:dk1>
      <a:srgbClr val="000000"/>
    </a:dk1>
    <a:lt1>
      <a:srgbClr val="FFFFFF"/>
    </a:lt1>
    <a:dk2>
      <a:srgbClr val="666666"/>
    </a:dk2>
    <a:lt2>
      <a:srgbClr val="CCCCCC"/>
    </a:lt2>
    <a:accent1>
      <a:srgbClr val="3A81BA"/>
    </a:accent1>
    <a:accent2>
      <a:srgbClr val="D89F39"/>
    </a:accent2>
    <a:accent3>
      <a:srgbClr val="8BAB42"/>
    </a:accent3>
    <a:accent4>
      <a:srgbClr val="57A7B5"/>
    </a:accent4>
    <a:accent5>
      <a:srgbClr val="8B81D2"/>
    </a:accent5>
    <a:accent6>
      <a:srgbClr val="963334"/>
    </a:accent6>
    <a:hlink>
      <a:srgbClr val="1155CC"/>
    </a:hlink>
    <a:folHlink>
      <a:srgbClr val="6611CC"/>
    </a:folHlink>
  </a:clrScheme>
</a:themeOverride>
</file>

<file path=ppt/theme/themeOverride3.xml><?xml version="1.0" encoding="utf-8"?>
<a:themeOverride xmlns:a="http://schemas.openxmlformats.org/drawingml/2006/main">
  <a:clrScheme name="Custom 347">
    <a:dk1>
      <a:srgbClr val="000000"/>
    </a:dk1>
    <a:lt1>
      <a:srgbClr val="FFFFFF"/>
    </a:lt1>
    <a:dk2>
      <a:srgbClr val="666666"/>
    </a:dk2>
    <a:lt2>
      <a:srgbClr val="CCCCCC"/>
    </a:lt2>
    <a:accent1>
      <a:srgbClr val="3A81BA"/>
    </a:accent1>
    <a:accent2>
      <a:srgbClr val="D89F39"/>
    </a:accent2>
    <a:accent3>
      <a:srgbClr val="8BAB42"/>
    </a:accent3>
    <a:accent4>
      <a:srgbClr val="57A7B5"/>
    </a:accent4>
    <a:accent5>
      <a:srgbClr val="8B81D2"/>
    </a:accent5>
    <a:accent6>
      <a:srgbClr val="963334"/>
    </a:accent6>
    <a:hlink>
      <a:srgbClr val="1155CC"/>
    </a:hlink>
    <a:folHlink>
      <a:srgbClr val="6611CC"/>
    </a:folHlink>
  </a:clrScheme>
</a:themeOverride>
</file>

<file path=ppt/theme/themeOverride4.xml><?xml version="1.0" encoding="utf-8"?>
<a:themeOverride xmlns:a="http://schemas.openxmlformats.org/drawingml/2006/main">
  <a:clrScheme name="Custom 347">
    <a:dk1>
      <a:srgbClr val="000000"/>
    </a:dk1>
    <a:lt1>
      <a:srgbClr val="FFFFFF"/>
    </a:lt1>
    <a:dk2>
      <a:srgbClr val="666666"/>
    </a:dk2>
    <a:lt2>
      <a:srgbClr val="CCCCCC"/>
    </a:lt2>
    <a:accent1>
      <a:srgbClr val="3A81BA"/>
    </a:accent1>
    <a:accent2>
      <a:srgbClr val="D89F39"/>
    </a:accent2>
    <a:accent3>
      <a:srgbClr val="8BAB42"/>
    </a:accent3>
    <a:accent4>
      <a:srgbClr val="57A7B5"/>
    </a:accent4>
    <a:accent5>
      <a:srgbClr val="8B81D2"/>
    </a:accent5>
    <a:accent6>
      <a:srgbClr val="963334"/>
    </a:accent6>
    <a:hlink>
      <a:srgbClr val="1155CC"/>
    </a:hlink>
    <a:folHlink>
      <a:srgbClr val="6611C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262</TotalTime>
  <Words>1300</Words>
  <Application>Microsoft Office PowerPoint</Application>
  <PresentationFormat>Экран (4:3)</PresentationFormat>
  <Paragraphs>445</Paragraphs>
  <Slides>38</Slides>
  <Notes>38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45" baseType="lpstr">
      <vt:lpstr>PF Kids Pro Grade Five</vt:lpstr>
      <vt:lpstr>Arial</vt:lpstr>
      <vt:lpstr>Segoe UI Light</vt:lpstr>
      <vt:lpstr>Shadows Into Light</vt:lpstr>
      <vt:lpstr>Varela Round</vt:lpstr>
      <vt:lpstr>Courier New</vt:lpstr>
      <vt:lpstr>Trinculo template</vt:lpstr>
      <vt:lpstr>Введение в MySQL.</vt:lpstr>
      <vt:lpstr>Что такое MySQL?</vt:lpstr>
      <vt:lpstr>SQL</vt:lpstr>
      <vt:lpstr>Что может SQL</vt:lpstr>
      <vt:lpstr>Например</vt:lpstr>
      <vt:lpstr>SELECT</vt:lpstr>
      <vt:lpstr>SELECT</vt:lpstr>
      <vt:lpstr>Условие WHERE</vt:lpstr>
      <vt:lpstr>Условие WHERE</vt:lpstr>
      <vt:lpstr>Например</vt:lpstr>
      <vt:lpstr>AND, OR, NOT</vt:lpstr>
      <vt:lpstr>AND</vt:lpstr>
      <vt:lpstr>OR</vt:lpstr>
      <vt:lpstr>NOT</vt:lpstr>
      <vt:lpstr>AND</vt:lpstr>
      <vt:lpstr>Например</vt:lpstr>
      <vt:lpstr>OR</vt:lpstr>
      <vt:lpstr>Например</vt:lpstr>
      <vt:lpstr>NOT</vt:lpstr>
      <vt:lpstr>Например</vt:lpstr>
      <vt:lpstr>ORDER BY</vt:lpstr>
      <vt:lpstr>ORDER BY</vt:lpstr>
      <vt:lpstr>ORDER BY</vt:lpstr>
      <vt:lpstr>Например</vt:lpstr>
      <vt:lpstr>ORDER BY</vt:lpstr>
      <vt:lpstr>Например</vt:lpstr>
      <vt:lpstr>INSERT INTO</vt:lpstr>
      <vt:lpstr>INSERT INTO</vt:lpstr>
      <vt:lpstr>INSERT INTO</vt:lpstr>
      <vt:lpstr>INSERT INTO</vt:lpstr>
      <vt:lpstr>INSERT INTO</vt:lpstr>
      <vt:lpstr>Например</vt:lpstr>
      <vt:lpstr>UPDATE</vt:lpstr>
      <vt:lpstr>UPDATE</vt:lpstr>
      <vt:lpstr>Например</vt:lpstr>
      <vt:lpstr>DELETE</vt:lpstr>
      <vt:lpstr>DELETE</vt:lpstr>
      <vt:lpstr>Например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cp:lastModifiedBy>Ivan Kazakov</cp:lastModifiedBy>
  <cp:revision>36</cp:revision>
  <dcterms:modified xsi:type="dcterms:W3CDTF">2018-11-12T04:34:20Z</dcterms:modified>
</cp:coreProperties>
</file>