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9"/>
  </p:notesMasterIdLst>
  <p:sldIdLst>
    <p:sldId id="256" r:id="rId2"/>
    <p:sldId id="265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embeddedFontLst>
    <p:embeddedFont>
      <p:font typeface="Shadows Into Light" panose="020B0604020202020204" charset="0"/>
      <p:regular r:id="rId10"/>
    </p:embeddedFont>
    <p:embeddedFont>
      <p:font typeface="PF Kids Pro Grade Five" panose="02000506000000020003" pitchFamily="2" charset="0"/>
      <p:regular r:id="rId11"/>
    </p:embeddedFont>
    <p:embeddedFont>
      <p:font typeface="Varela Round" panose="020B0604020202020204" charset="-79"/>
      <p:regular r:id="rId12"/>
    </p:embeddedFont>
    <p:embeddedFont>
      <p:font typeface="Segoe UI Light" panose="020B0502040204020203" pitchFamily="34" charset="0"/>
      <p:regular r:id="rId13"/>
      <p:italic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9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386393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Shape 1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691238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Shape 2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089161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Shape 21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524341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232047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6909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body" idx="1"/>
          </p:nvPr>
        </p:nvSpPr>
        <p:spPr>
          <a:xfrm>
            <a:off x="1109975" y="1831450"/>
            <a:ext cx="326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▧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2"/>
          </p:nvPr>
        </p:nvSpPr>
        <p:spPr>
          <a:xfrm>
            <a:off x="4915550" y="1831450"/>
            <a:ext cx="3155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▧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32" name="Shape 3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33" name="Shape 33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34" name="Shape 34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  <p:extLst>
      <p:ext uri="{BB962C8B-B14F-4D97-AF65-F5344CB8AC3E}">
        <p14:creationId xmlns:p14="http://schemas.microsoft.com/office/powerpoint/2010/main" val="413498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44" name="Shape 44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45" name="Shape 45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  <p:extLst>
      <p:ext uri="{BB962C8B-B14F-4D97-AF65-F5344CB8AC3E}">
        <p14:creationId xmlns:p14="http://schemas.microsoft.com/office/powerpoint/2010/main" val="1903568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  <p:extLst>
      <p:ext uri="{BB962C8B-B14F-4D97-AF65-F5344CB8AC3E}">
        <p14:creationId xmlns:p14="http://schemas.microsoft.com/office/powerpoint/2010/main" val="3115064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9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81" r:id="rId5"/>
    <p:sldLayoutId id="2147483682" r:id="rId6"/>
    <p:sldLayoutId id="2147483683" r:id="rId7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PF Kids Pro Grade Five" panose="02000506000000020003" pitchFamily="2" charset="0"/>
              </a:rPr>
              <a:t>Ветвления в </a:t>
            </a:r>
            <a:r>
              <a:rPr lang="en-US" dirty="0" smtClean="0">
                <a:latin typeface="PF Kids Pro Grade Five" panose="02000506000000020003" pitchFamily="2" charset="0"/>
              </a:rPr>
              <a:t>PHP.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5" y="15564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256267" y="3866847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3183292" y="3914600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409642" y="1845817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>
            <a:spLocks noGrp="1"/>
          </p:cNvSpPr>
          <p:nvPr>
            <p:ph type="body" idx="1"/>
          </p:nvPr>
        </p:nvSpPr>
        <p:spPr>
          <a:xfrm>
            <a:off x="1109975" y="1831450"/>
            <a:ext cx="326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Полное ветвление</a:t>
            </a:r>
          </a:p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if (</a:t>
            </a:r>
            <a:r>
              <a:rPr lang="ru-RU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условие</a:t>
            </a: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  <a:endParaRPr lang="ru-RU" sz="2600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600" b="1" dirty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оператор1</a:t>
            </a: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; }</a:t>
            </a:r>
          </a:p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else</a:t>
            </a:r>
          </a:p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  <a:r>
              <a:rPr lang="ru-RU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оператор2</a:t>
            </a: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; }</a:t>
            </a:r>
          </a:p>
        </p:txBody>
      </p:sp>
      <p:sp>
        <p:nvSpPr>
          <p:cNvPr id="157" name="Shape 157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 smtClean="0">
                <a:latin typeface="PF Kids Pro Grade Five" panose="02000506000000020003" pitchFamily="2" charset="0"/>
              </a:rPr>
              <a:t>Условный оператор</a:t>
            </a:r>
            <a:endParaRPr sz="3600" dirty="0">
              <a:latin typeface="PF Kids Pro Grade Five" panose="02000506000000020003" pitchFamily="2" charset="0"/>
            </a:endParaRPr>
          </a:p>
        </p:txBody>
      </p:sp>
      <p:sp>
        <p:nvSpPr>
          <p:cNvPr id="158" name="Shape 158"/>
          <p:cNvSpPr txBox="1">
            <a:spLocks noGrp="1"/>
          </p:cNvSpPr>
          <p:nvPr>
            <p:ph type="body" idx="2"/>
          </p:nvPr>
        </p:nvSpPr>
        <p:spPr>
          <a:xfrm>
            <a:off x="4718800" y="1831450"/>
            <a:ext cx="35489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ru-RU" sz="28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Неполное ветвление</a:t>
            </a:r>
            <a:endParaRPr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lvl="0" indent="0">
              <a:buNone/>
            </a:pPr>
            <a:r>
              <a:rPr lang="en-US" sz="2600" b="1" dirty="0">
                <a:latin typeface="Courier New" panose="02070309020205020404" pitchFamily="49" charset="0"/>
                <a:cs typeface="Courier New" panose="02070309020205020404" pitchFamily="49" charset="0"/>
              </a:rPr>
              <a:t>if (</a:t>
            </a:r>
            <a:r>
              <a:rPr lang="ru-RU" sz="2600" b="1" dirty="0">
                <a:latin typeface="Courier New" panose="02070309020205020404" pitchFamily="49" charset="0"/>
                <a:cs typeface="Courier New" panose="02070309020205020404" pitchFamily="49" charset="0"/>
              </a:rPr>
              <a:t>условие)</a:t>
            </a:r>
          </a:p>
          <a:p>
            <a:pPr marL="0" lvl="0" indent="0">
              <a:buNone/>
            </a:pP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{ </a:t>
            </a:r>
            <a:r>
              <a:rPr lang="ru-RU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оператор1;</a:t>
            </a: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}</a:t>
            </a:r>
            <a:endParaRPr lang="ru-RU" sz="26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1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>
            <a:spLocks noGrp="1"/>
          </p:cNvSpPr>
          <p:nvPr>
            <p:ph type="body" idx="1"/>
          </p:nvPr>
        </p:nvSpPr>
        <p:spPr>
          <a:xfrm>
            <a:off x="1109974" y="1831450"/>
            <a:ext cx="6725925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if (</a:t>
            </a:r>
            <a:r>
              <a:rPr lang="ru-RU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условие</a:t>
            </a: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  <a:endParaRPr lang="ru-RU" sz="2600" b="1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600" b="1" dirty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оператор1</a:t>
            </a: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; }</a:t>
            </a:r>
          </a:p>
          <a:p>
            <a:pPr marL="0" indent="0">
              <a:buNone/>
            </a:pPr>
            <a:r>
              <a:rPr lang="en-US" sz="2600" b="1" dirty="0">
                <a:latin typeface="Courier New" panose="02070309020205020404" pitchFamily="49" charset="0"/>
                <a:cs typeface="Courier New" panose="02070309020205020404" pitchFamily="49" charset="0"/>
              </a:rPr>
              <a:t>elseif (</a:t>
            </a:r>
            <a:r>
              <a:rPr lang="ru-RU" sz="2600" b="1" dirty="0">
                <a:latin typeface="Courier New" panose="02070309020205020404" pitchFamily="49" charset="0"/>
                <a:cs typeface="Courier New" panose="02070309020205020404" pitchFamily="49" charset="0"/>
              </a:rPr>
              <a:t>условие</a:t>
            </a: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</a:p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  <a:r>
              <a:rPr lang="ru-RU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оператор2</a:t>
            </a: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; }</a:t>
            </a:r>
          </a:p>
          <a:p>
            <a:pPr marL="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else </a:t>
            </a:r>
          </a:p>
          <a:p>
            <a:pPr marL="0" lvl="0" indent="0">
              <a:buNone/>
            </a:pP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{ </a:t>
            </a:r>
            <a:r>
              <a:rPr lang="ru-RU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оператор</a:t>
            </a:r>
            <a:r>
              <a:rPr lang="en-US" sz="2600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3; }</a:t>
            </a:r>
          </a:p>
        </p:txBody>
      </p:sp>
      <p:sp>
        <p:nvSpPr>
          <p:cNvPr id="157" name="Shape 157"/>
          <p:cNvSpPr txBox="1">
            <a:spLocks noGrp="1"/>
          </p:cNvSpPr>
          <p:nvPr>
            <p:ph type="title"/>
          </p:nvPr>
        </p:nvSpPr>
        <p:spPr>
          <a:xfrm>
            <a:off x="876300" y="689775"/>
            <a:ext cx="73914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3600" dirty="0" smtClean="0">
                <a:latin typeface="PF Kids Pro Grade Five" panose="02000506000000020003" pitchFamily="2" charset="0"/>
              </a:rPr>
              <a:t>Последовательность условных операторов</a:t>
            </a:r>
            <a:endParaRPr sz="3200" dirty="0">
              <a:latin typeface="PF Kids Pro Grade Five" panose="0200050600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624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Основные логические операции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220" name="Shape 220"/>
          <p:cNvGraphicFramePr/>
          <p:nvPr>
            <p:extLst>
              <p:ext uri="{D42A27DB-BD31-4B8C-83A1-F6EECF244321}">
                <p14:modId xmlns:p14="http://schemas.microsoft.com/office/powerpoint/2010/main" val="3401629184"/>
              </p:ext>
            </p:extLst>
          </p:nvPr>
        </p:nvGraphicFramePr>
        <p:xfrm>
          <a:off x="1282701" y="1717675"/>
          <a:ext cx="6654798" cy="4317466"/>
        </p:xfrm>
        <a:graphic>
          <a:graphicData uri="http://schemas.openxmlformats.org/drawingml/2006/table">
            <a:tbl>
              <a:tblPr>
                <a:noFill/>
                <a:tableStyleId>{8786D42D-78F6-43A8-BBA1-182535D95194}</a:tableStyleId>
              </a:tblPr>
              <a:tblGrid>
                <a:gridCol w="2218266"/>
                <a:gridCol w="2218266"/>
                <a:gridCol w="2218266"/>
              </a:tblGrid>
              <a:tr h="429131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b="1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Оператор</a:t>
                      </a:r>
                      <a:endParaRPr sz="1800" b="1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b="1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Пример записи</a:t>
                      </a:r>
                      <a:endParaRPr sz="1800" b="1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b="1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Результат</a:t>
                      </a:r>
                      <a:endParaRPr sz="1800" b="1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</a:tr>
              <a:tr h="482537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Больше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</a:t>
                      </a:r>
                      <a:r>
                        <a:rPr lang="en-US" sz="18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 &gt; b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true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537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Меньше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</a:t>
                      </a:r>
                      <a:r>
                        <a:rPr lang="en-US" sz="18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 &lt; b</a:t>
                      </a:r>
                      <a:endParaRPr lang="en-US"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false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537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Равно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</a:t>
                      </a:r>
                      <a:r>
                        <a:rPr lang="en-US" sz="18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 == b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false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537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Больше или равно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</a:t>
                      </a:r>
                      <a:r>
                        <a:rPr lang="en-US" sz="18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 &gt;= b</a:t>
                      </a:r>
                      <a:endParaRPr lang="en-US" sz="1800" dirty="0" smtClean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true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537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Меньше или равно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</a:t>
                      </a:r>
                      <a:r>
                        <a:rPr lang="en-US" sz="18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 &lt;= b</a:t>
                      </a:r>
                      <a:endParaRPr lang="en-US" sz="1800" dirty="0" smtClean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false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537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Не равно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</a:t>
                      </a:r>
                      <a:r>
                        <a:rPr lang="en-US" sz="18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 != b</a:t>
                      </a:r>
                      <a:endParaRPr lang="en-US" sz="1800" dirty="0" smtClean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T</a:t>
                      </a:r>
                      <a:r>
                        <a:rPr lang="en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rue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537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Эквивалентно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</a:t>
                      </a:r>
                      <a:r>
                        <a:rPr lang="en-US" sz="18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 === b</a:t>
                      </a:r>
                      <a:endParaRPr lang="en-US" sz="1800" dirty="0" smtClean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False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2537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Не эквивалентно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 !</a:t>
                      </a:r>
                      <a:r>
                        <a:rPr lang="en-US" sz="18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== b</a:t>
                      </a:r>
                      <a:endParaRPr lang="en-US" sz="1800" dirty="0" smtClean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False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 algn="ctr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330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Shape 219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Ещё немного логических операций</a:t>
            </a:r>
            <a:endParaRPr sz="4000" dirty="0">
              <a:latin typeface="PF Kids Pro Grade Five" panose="02000506000000020003" pitchFamily="2" charset="0"/>
            </a:endParaRPr>
          </a:p>
        </p:txBody>
      </p:sp>
      <p:graphicFrame>
        <p:nvGraphicFramePr>
          <p:cNvPr id="220" name="Shape 220"/>
          <p:cNvGraphicFramePr/>
          <p:nvPr>
            <p:extLst>
              <p:ext uri="{D42A27DB-BD31-4B8C-83A1-F6EECF244321}">
                <p14:modId xmlns:p14="http://schemas.microsoft.com/office/powerpoint/2010/main" val="626978840"/>
              </p:ext>
            </p:extLst>
          </p:nvPr>
        </p:nvGraphicFramePr>
        <p:xfrm>
          <a:off x="1282701" y="2124074"/>
          <a:ext cx="6654798" cy="2933700"/>
        </p:xfrm>
        <a:graphic>
          <a:graphicData uri="http://schemas.openxmlformats.org/drawingml/2006/table">
            <a:tbl>
              <a:tblPr>
                <a:noFill/>
                <a:tableStyleId>{8786D42D-78F6-43A8-BBA1-182535D95194}</a:tableStyleId>
              </a:tblPr>
              <a:tblGrid>
                <a:gridCol w="2218266"/>
                <a:gridCol w="2218266"/>
                <a:gridCol w="2218266"/>
              </a:tblGrid>
              <a:tr h="733425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000" b="1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Оператор</a:t>
                      </a:r>
                      <a:endParaRPr sz="2000" b="1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000" b="1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Пример записи</a:t>
                      </a:r>
                      <a:endParaRPr sz="2000" b="1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000" b="1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Результат</a:t>
                      </a:r>
                      <a:endParaRPr sz="2000" b="1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9CB8">
                        <a:alpha val="15380"/>
                      </a:srgbClr>
                    </a:solidFill>
                  </a:tcPr>
                </a:tc>
              </a:tr>
              <a:tr h="733425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И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</a:t>
                      </a:r>
                      <a:r>
                        <a:rPr lang="en-US" sz="24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 &amp;&amp; b</a:t>
                      </a:r>
                      <a:endParaRPr sz="24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true</a:t>
                      </a:r>
                      <a:endParaRPr sz="24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3425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Или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</a:t>
                      </a:r>
                      <a:r>
                        <a:rPr lang="en-US" sz="2400" baseline="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 || b</a:t>
                      </a:r>
                      <a:endParaRPr lang="en-US" sz="24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false</a:t>
                      </a:r>
                      <a:endParaRPr sz="24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34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8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Не</a:t>
                      </a:r>
                      <a:endParaRPr sz="18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!a</a:t>
                      </a:r>
                      <a:endParaRPr sz="24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F</a:t>
                      </a:r>
                      <a:r>
                        <a:rPr lang="en" sz="2400" dirty="0" smtClean="0">
                          <a:solidFill>
                            <a:srgbClr val="505670"/>
                          </a:solidFill>
                          <a:latin typeface="Segoe UI Light" panose="020B0502040204020203" pitchFamily="34" charset="0"/>
                          <a:ea typeface="Varela Round"/>
                          <a:cs typeface="Segoe UI Light" panose="020B0502040204020203" pitchFamily="34" charset="0"/>
                          <a:sym typeface="Varela Round"/>
                        </a:rPr>
                        <a:t>alse</a:t>
                      </a:r>
                      <a:endParaRPr sz="2400" dirty="0">
                        <a:solidFill>
                          <a:srgbClr val="505670"/>
                        </a:solidFill>
                        <a:latin typeface="Segoe UI Light" panose="020B0502040204020203" pitchFamily="34" charset="0"/>
                        <a:ea typeface="Varela Round"/>
                        <a:cs typeface="Segoe UI Light" panose="020B0502040204020203" pitchFamily="34" charset="0"/>
                        <a:sym typeface="Varela Round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979CB8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79CB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840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Оператор</a:t>
            </a:r>
            <a:r>
              <a:rPr lang="en-US" sz="4000" dirty="0" smtClean="0">
                <a:latin typeface="PF Kids Pro Grade Five" panose="02000506000000020003" pitchFamily="2" charset="0"/>
              </a:rPr>
              <a:t> </a:t>
            </a:r>
            <a:r>
              <a:rPr lang="ru-RU" sz="4000" dirty="0" smtClean="0">
                <a:latin typeface="PF Kids Pro Grade Five" panose="02000506000000020003" pitchFamily="2" charset="0"/>
              </a:rPr>
              <a:t>выбора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switch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($a)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case 1: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{ print(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'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num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'); }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break;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case '1':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  <a:r>
              <a:rPr lang="ru-RU" b="1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b="1" smtClean="0">
                <a:latin typeface="Courier New" panose="02070309020205020404" pitchFamily="49" charset="0"/>
                <a:cs typeface="Courier New" panose="02070309020205020404" pitchFamily="49" charset="0"/>
              </a:rPr>
              <a:t>print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('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str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'); }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break;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default: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  <a:r>
              <a:rPr lang="ru-RU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print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('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unkhonw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'); }</a:t>
            </a:r>
            <a:endParaRPr lang="en-US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59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 smtClean="0">
                <a:latin typeface="PF Kids Pro Grade Five" panose="02000506000000020003" pitchFamily="2" charset="0"/>
              </a:rPr>
              <a:t>Оператор</a:t>
            </a:r>
            <a:r>
              <a:rPr lang="en-US" sz="4000" dirty="0" smtClean="0">
                <a:latin typeface="PF Kids Pro Grade Five" panose="02000506000000020003" pitchFamily="2" charset="0"/>
              </a:rPr>
              <a:t> </a:t>
            </a:r>
            <a:r>
              <a:rPr lang="ru-RU" sz="4000" dirty="0" smtClean="0">
                <a:latin typeface="PF Kids Pro Grade Five" panose="02000506000000020003" pitchFamily="2" charset="0"/>
              </a:rPr>
              <a:t>выбора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switch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(true)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case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$a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&lt; 0: {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print(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'</a:t>
            </a:r>
            <a:r>
              <a:rPr lang="en-US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neg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'); }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break;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case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$a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&gt; 0 &amp;&amp;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$a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% 2 === 0: { 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print(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'</a:t>
            </a:r>
            <a:r>
              <a:rPr lang="en-US" b="1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pos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and even'); 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break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; } </a:t>
            </a:r>
            <a:endParaRPr lang="en-US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default: </a:t>
            </a:r>
            <a:r>
              <a:rPr lang="en-US" b="1" smtClean="0">
                <a:latin typeface="Courier New" panose="02070309020205020404" pitchFamily="49" charset="0"/>
                <a:cs typeface="Courier New" panose="02070309020205020404" pitchFamily="49" charset="0"/>
              </a:rPr>
              <a:t>{ </a:t>
            </a:r>
            <a:r>
              <a:rPr lang="en-US" b="1" smtClean="0">
                <a:latin typeface="Courier New" panose="02070309020205020404" pitchFamily="49" charset="0"/>
                <a:cs typeface="Courier New" panose="02070309020205020404" pitchFamily="49" charset="0"/>
              </a:rPr>
              <a:t>print(</a:t>
            </a:r>
            <a:r>
              <a:rPr lang="en-US" b="1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'unknown'); }</a:t>
            </a:r>
            <a:endParaRPr lang="en-US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802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230</Words>
  <Application>Microsoft Office PowerPoint</Application>
  <PresentationFormat>Экран (4:3)</PresentationFormat>
  <Paragraphs>70</Paragraphs>
  <Slides>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Courier New</vt:lpstr>
      <vt:lpstr>Shadows Into Light</vt:lpstr>
      <vt:lpstr>Arial</vt:lpstr>
      <vt:lpstr>PF Kids Pro Grade Five</vt:lpstr>
      <vt:lpstr>Varela Round</vt:lpstr>
      <vt:lpstr>Segoe UI Light</vt:lpstr>
      <vt:lpstr>Trinculo template</vt:lpstr>
      <vt:lpstr>Ветвления в PHP.</vt:lpstr>
      <vt:lpstr>Условный оператор</vt:lpstr>
      <vt:lpstr>Последовательность условных операторов</vt:lpstr>
      <vt:lpstr>Основные логические операции</vt:lpstr>
      <vt:lpstr>Ещё немного логических операций</vt:lpstr>
      <vt:lpstr>Оператор выбора</vt:lpstr>
      <vt:lpstr>Оператор выбора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31</cp:revision>
  <dcterms:modified xsi:type="dcterms:W3CDTF">2018-12-14T08:14:05Z</dcterms:modified>
</cp:coreProperties>
</file>