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12"/>
  </p:notesMasterIdLst>
  <p:sldIdLst>
    <p:sldId id="256" r:id="rId2"/>
    <p:sldId id="302" r:id="rId3"/>
    <p:sldId id="288" r:id="rId4"/>
    <p:sldId id="303" r:id="rId5"/>
    <p:sldId id="301" r:id="rId6"/>
    <p:sldId id="304" r:id="rId7"/>
    <p:sldId id="305" r:id="rId8"/>
    <p:sldId id="306" r:id="rId9"/>
    <p:sldId id="289" r:id="rId10"/>
    <p:sldId id="297" r:id="rId11"/>
  </p:sldIdLst>
  <p:sldSz cx="9144000" cy="6858000" type="screen4x3"/>
  <p:notesSz cx="6858000" cy="9144000"/>
  <p:embeddedFontLst>
    <p:embeddedFont>
      <p:font typeface="PF Kids Pro Grade Five" panose="02000506000000020003" pitchFamily="2" charset="0"/>
      <p:regular r:id="rId13"/>
    </p:embeddedFont>
    <p:embeddedFont>
      <p:font typeface="Segoe UI Light" panose="020B0502040204020203" pitchFamily="34" charset="0"/>
      <p:regular r:id="rId14"/>
      <p:italic r:id="rId15"/>
    </p:embeddedFont>
    <p:embeddedFont>
      <p:font typeface="Varela Round" panose="020B0604020202020204" charset="-79"/>
      <p:regular r:id="rId16"/>
    </p:embeddedFont>
    <p:embeddedFont>
      <p:font typeface="Shadows Into Light" panose="020B0604020202020204" charset="0"/>
      <p:regular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8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786D42D-78F6-43A8-BBA1-182535D95194}">
  <a:tblStyle styleId="{8786D42D-78F6-43A8-BBA1-182535D951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2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474917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1018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99164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065882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596804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54346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236208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876335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842902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632294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30676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▧"/>
              <a:defRPr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7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24550" y="689775"/>
            <a:ext cx="7547700" cy="9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505670"/>
              </a:buClr>
              <a:buSzPts val="24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○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■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4" r:id="rId5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759125" y="2655750"/>
            <a:ext cx="762575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dirty="0" smtClean="0">
                <a:latin typeface="PF Kids Pro Grade Five" panose="02000506000000020003" pitchFamily="2" charset="0"/>
              </a:rPr>
              <a:t> </a:t>
            </a:r>
            <a:r>
              <a:rPr lang="ru-RU" dirty="0" smtClean="0">
                <a:latin typeface="PF Kids Pro Grade Five" panose="02000506000000020003" pitchFamily="2" charset="0"/>
              </a:rPr>
              <a:t>Суперглобальные переменные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06" name="Shape 106"/>
          <p:cNvSpPr/>
          <p:nvPr/>
        </p:nvSpPr>
        <p:spPr>
          <a:xfrm rot="-4140551">
            <a:off x="2123270" y="1712730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3014358" y="4113072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2941383" y="4160825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6532691" y="2024863"/>
            <a:ext cx="291900" cy="5430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5000" r="-5000" b="-5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Пример формочки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22293" y="1590842"/>
            <a:ext cx="7952364" cy="4689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&lt;form action="</a:t>
            </a:r>
            <a:r>
              <a:rPr lang="en-US" altLang="ru-RU" sz="3200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test.php</a:t>
            </a: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" method= </a:t>
            </a: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"GET"&gt;</a:t>
            </a:r>
          </a:p>
          <a:p>
            <a:pPr marL="76200" indent="0">
              <a:buNone/>
            </a:pP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&lt;input name="id"/&gt;</a:t>
            </a:r>
          </a:p>
          <a:p>
            <a:pPr marL="76200" indent="0">
              <a:buNone/>
            </a:pP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	&lt;input name</a:t>
            </a: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="name"/&gt;</a:t>
            </a:r>
          </a:p>
          <a:p>
            <a:pPr marL="76200" indent="0">
              <a:buNone/>
            </a:pP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&lt;/form&gt;</a:t>
            </a:r>
            <a:endParaRPr lang="ru-RU" alt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endParaRPr lang="ru-RU" alt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6008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5000" r="-5000" b="-5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 smtClean="0">
                <a:latin typeface="PF Kids Pro Grade Five" panose="02000506000000020003" pitchFamily="2" charset="0"/>
              </a:rPr>
              <a:t>$_GET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22293" y="1590842"/>
            <a:ext cx="7952364" cy="4689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alt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  <a:sym typeface="Arial"/>
              </a:rPr>
              <a:t>Доступ к </a:t>
            </a:r>
            <a:r>
              <a:rPr lang="en-US" alt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  <a:sym typeface="Arial"/>
              </a:rPr>
              <a:t>GET-</a:t>
            </a:r>
            <a:r>
              <a:rPr lang="ru-RU" alt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  <a:sym typeface="Arial"/>
              </a:rPr>
              <a:t>параметрам</a:t>
            </a:r>
            <a:r>
              <a:rPr lang="en-US" alt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  <a:sym typeface="Arial"/>
              </a:rPr>
              <a:t> </a:t>
            </a:r>
            <a:r>
              <a:rPr lang="ru-RU" alt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  <a:sym typeface="Arial"/>
              </a:rPr>
              <a:t>осуществляется по имени</a:t>
            </a:r>
            <a:r>
              <a:rPr lang="ru-RU" alt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  <a:sym typeface="Arial"/>
              </a:rPr>
              <a:t>:</a:t>
            </a:r>
            <a:endParaRPr lang="en-US" altLang="ru-RU" sz="3200" dirty="0">
              <a:latin typeface="Segoe UI Light" panose="020B0502040204020203" pitchFamily="34" charset="0"/>
              <a:cs typeface="Segoe UI Light" panose="020B0502040204020203" pitchFamily="34" charset="0"/>
              <a:sym typeface="Arial"/>
            </a:endParaRPr>
          </a:p>
          <a:p>
            <a:pPr marL="76200" indent="0">
              <a:buNone/>
            </a:pP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$a </a:t>
            </a: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= </a:t>
            </a: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$_GET</a:t>
            </a: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["id"];</a:t>
            </a:r>
            <a:endParaRPr lang="en-US" altLang="ru-RU" sz="3200" b="1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$b </a:t>
            </a: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= </a:t>
            </a: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$_GET["name"];</a:t>
            </a:r>
            <a:endParaRPr lang="ru-RU" altLang="ru-RU" sz="32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8324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5000" r="-5000" b="-5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Пример формочки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22293" y="1590842"/>
            <a:ext cx="7952364" cy="4689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&lt;form action="</a:t>
            </a:r>
            <a:r>
              <a:rPr lang="en-US" altLang="ru-RU" sz="3200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test.php</a:t>
            </a: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" method= </a:t>
            </a: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"POST"&gt;</a:t>
            </a:r>
          </a:p>
          <a:p>
            <a:pPr marL="76200" indent="0">
              <a:buNone/>
            </a:pP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&lt;input name="id"/&gt;</a:t>
            </a:r>
          </a:p>
          <a:p>
            <a:pPr marL="76200" indent="0">
              <a:buNone/>
            </a:pP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	&lt;input name</a:t>
            </a: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="name"/&gt;</a:t>
            </a:r>
          </a:p>
          <a:p>
            <a:pPr marL="76200" indent="0">
              <a:buNone/>
            </a:pP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&lt;/form&gt;</a:t>
            </a:r>
            <a:endParaRPr lang="ru-RU" alt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endParaRPr lang="ru-RU" alt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304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5000" r="-5000" b="-5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 smtClean="0">
                <a:latin typeface="PF Kids Pro Grade Five" panose="02000506000000020003" pitchFamily="2" charset="0"/>
              </a:rPr>
              <a:t>$_POST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22293" y="1590842"/>
            <a:ext cx="7952364" cy="4689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alt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  <a:sym typeface="Arial"/>
              </a:rPr>
              <a:t>Доступ к </a:t>
            </a:r>
            <a:r>
              <a:rPr lang="en-US" alt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  <a:sym typeface="Arial"/>
              </a:rPr>
              <a:t>POST-</a:t>
            </a:r>
            <a:r>
              <a:rPr lang="ru-RU" alt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  <a:sym typeface="Arial"/>
              </a:rPr>
              <a:t>параметрам</a:t>
            </a:r>
            <a:r>
              <a:rPr lang="en-US" alt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  <a:sym typeface="Arial"/>
              </a:rPr>
              <a:t> </a:t>
            </a:r>
            <a:r>
              <a:rPr lang="ru-RU" alt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  <a:sym typeface="Arial"/>
              </a:rPr>
              <a:t>также осуществляется по имени</a:t>
            </a:r>
            <a:r>
              <a:rPr lang="ru-RU" alt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  <a:sym typeface="Arial"/>
              </a:rPr>
              <a:t>:</a:t>
            </a:r>
            <a:endParaRPr lang="en-US" altLang="ru-RU" sz="3200" dirty="0">
              <a:latin typeface="Segoe UI Light" panose="020B0502040204020203" pitchFamily="34" charset="0"/>
              <a:cs typeface="Segoe UI Light" panose="020B0502040204020203" pitchFamily="34" charset="0"/>
              <a:sym typeface="Arial"/>
            </a:endParaRPr>
          </a:p>
          <a:p>
            <a:pPr marL="76200" indent="0">
              <a:buNone/>
            </a:pP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$a </a:t>
            </a: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= </a:t>
            </a: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$_POST</a:t>
            </a: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["id"];</a:t>
            </a:r>
            <a:endParaRPr lang="en-US" altLang="ru-RU" sz="3200" b="1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$b </a:t>
            </a: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= </a:t>
            </a: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$_POST["name"];</a:t>
            </a:r>
            <a:endParaRPr lang="ru-RU" altLang="ru-RU" sz="32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36869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5000" r="-5000" b="-5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Пример формочки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22293" y="1590842"/>
            <a:ext cx="7952364" cy="4689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&lt;form action="</a:t>
            </a:r>
            <a:r>
              <a:rPr lang="en-US" altLang="ru-RU" sz="3200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test.php</a:t>
            </a: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" method= </a:t>
            </a: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"POST"&gt;</a:t>
            </a:r>
          </a:p>
          <a:p>
            <a:pPr marL="76200" indent="0">
              <a:buNone/>
            </a:pP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&lt;input name="id"/&gt;</a:t>
            </a:r>
          </a:p>
          <a:p>
            <a:pPr marL="76200" indent="0">
              <a:buNone/>
            </a:pP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	&lt;input name</a:t>
            </a: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="name"/&gt;</a:t>
            </a:r>
          </a:p>
          <a:p>
            <a:pPr marL="76200" indent="0">
              <a:buNone/>
            </a:pP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	&lt;input </a:t>
            </a: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type="file" name="photo"/&gt;</a:t>
            </a:r>
          </a:p>
          <a:p>
            <a:pPr marL="76200" indent="0">
              <a:buNone/>
            </a:pP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&lt;/form&gt;</a:t>
            </a:r>
            <a:endParaRPr lang="ru-RU" alt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endParaRPr lang="ru-RU" alt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07972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5000" r="-5000" b="-5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 smtClean="0">
                <a:latin typeface="PF Kids Pro Grade Five" panose="02000506000000020003" pitchFamily="2" charset="0"/>
              </a:rPr>
              <a:t>$_FILES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22293" y="1590842"/>
            <a:ext cx="7952364" cy="4689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alt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  <a:sym typeface="Arial"/>
              </a:rPr>
              <a:t>Доступ к файлам, загружаемым на сервер, также осуществляется по имени в переменной </a:t>
            </a:r>
            <a:r>
              <a:rPr lang="en-US" alt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  <a:sym typeface="Arial"/>
              </a:rPr>
              <a:t>$_FILES</a:t>
            </a:r>
            <a:r>
              <a:rPr lang="ru-RU" alt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  <a:sym typeface="Arial"/>
              </a:rPr>
              <a:t>:</a:t>
            </a:r>
            <a:endParaRPr lang="en-US" altLang="ru-RU" sz="3200" dirty="0">
              <a:latin typeface="Segoe UI Light" panose="020B0502040204020203" pitchFamily="34" charset="0"/>
              <a:cs typeface="Segoe UI Light" panose="020B0502040204020203" pitchFamily="34" charset="0"/>
              <a:sym typeface="Arial"/>
            </a:endParaRPr>
          </a:p>
          <a:p>
            <a:pPr marL="76200" indent="0">
              <a:buNone/>
            </a:pP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$a </a:t>
            </a: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= </a:t>
            </a: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$_FILES</a:t>
            </a: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["photo"];</a:t>
            </a:r>
            <a:endParaRPr lang="en-US" altLang="ru-RU" sz="3200" b="1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9722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5000" r="-5000" b="-5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Сессии в </a:t>
            </a:r>
            <a:r>
              <a:rPr lang="en-US" sz="4000" dirty="0" smtClean="0">
                <a:latin typeface="PF Kids Pro Grade Five" panose="02000506000000020003" pitchFamily="2" charset="0"/>
              </a:rPr>
              <a:t>PHP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22293" y="1590842"/>
            <a:ext cx="7952364" cy="4689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alt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  <a:sym typeface="Arial"/>
              </a:rPr>
              <a:t>Сессии –  </a:t>
            </a:r>
            <a:r>
              <a:rPr lang="ru-RU" altLang="ru-RU" sz="3200" dirty="0">
                <a:latin typeface="Segoe UI Light" panose="020B0502040204020203" pitchFamily="34" charset="0"/>
                <a:cs typeface="Segoe UI Light" panose="020B0502040204020203" pitchFamily="34" charset="0"/>
                <a:sym typeface="Arial"/>
              </a:rPr>
              <a:t>это способ хранения информации (в переменных), которая будет использоваться на нескольких страницах</a:t>
            </a:r>
            <a:r>
              <a:rPr lang="ru-RU" alt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  <a:sym typeface="Arial"/>
              </a:rPr>
              <a:t>.</a:t>
            </a:r>
          </a:p>
          <a:p>
            <a:pPr marL="76200" indent="0">
              <a:buNone/>
            </a:pPr>
            <a:r>
              <a:rPr lang="ru-RU" alt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  <a:sym typeface="Arial"/>
              </a:rPr>
              <a:t>Переменные сессии содержат </a:t>
            </a:r>
            <a:r>
              <a:rPr lang="ru-RU" altLang="ru-RU" sz="3200" dirty="0">
                <a:latin typeface="Segoe UI Light" panose="020B0502040204020203" pitchFamily="34" charset="0"/>
                <a:cs typeface="Segoe UI Light" panose="020B0502040204020203" pitchFamily="34" charset="0"/>
                <a:sym typeface="Arial"/>
              </a:rPr>
              <a:t>информацию об одном пользователе и доступны для всех страниц в одном приложении.</a:t>
            </a:r>
          </a:p>
          <a:p>
            <a:pPr marL="76200" indent="0">
              <a:buNone/>
            </a:pPr>
            <a:endParaRPr lang="ru-RU" altLang="ru-RU" sz="3200" dirty="0">
              <a:latin typeface="Segoe UI Light" panose="020B0502040204020203" pitchFamily="34" charset="0"/>
              <a:cs typeface="Segoe UI Light" panose="020B0502040204020203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592723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5000" r="-5000" b="-5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Функции для работы с </a:t>
            </a:r>
            <a:r>
              <a:rPr lang="ru-RU" sz="4000" dirty="0" smtClean="0">
                <a:latin typeface="PF Kids Pro Grade Five" panose="02000506000000020003" pitchFamily="2" charset="0"/>
              </a:rPr>
              <a:t>сессиями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22293" y="1590842"/>
            <a:ext cx="7952364" cy="4689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>
              <a:lnSpc>
                <a:spcPct val="80000"/>
              </a:lnSpc>
            </a:pPr>
            <a:r>
              <a:rPr lang="en-US" alt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session_start</a:t>
            </a:r>
            <a:r>
              <a:rPr lang="en-US" alt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();</a:t>
            </a:r>
            <a:r>
              <a:rPr lang="en-US" alt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– </a:t>
            </a:r>
            <a:r>
              <a:rPr lang="ru-RU" alt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начало сессии. После этой функции в скрипте будут доступны переменные сессии. </a:t>
            </a:r>
            <a:br>
              <a:rPr lang="ru-RU" alt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ru-RU" altLang="ru-RU" sz="28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ВАЖНО</a:t>
            </a:r>
            <a:r>
              <a:rPr lang="ru-RU" alt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. Эта функция должна быть вызвана в самом начале скрипта, до любого возможного вывода данных.</a:t>
            </a:r>
            <a:endParaRPr lang="en-US" altLang="ru-RU" sz="2800" b="1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342900" indent="-342900">
              <a:lnSpc>
                <a:spcPct val="80000"/>
              </a:lnSpc>
            </a:pPr>
            <a:r>
              <a:rPr lang="en-US" alt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session_unset</a:t>
            </a:r>
            <a:r>
              <a:rPr lang="en-US" alt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(); </a:t>
            </a:r>
            <a:r>
              <a:rPr lang="en-US" alt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– </a:t>
            </a:r>
            <a:r>
              <a:rPr lang="ru-RU" alt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удаление всех переменных сессии.</a:t>
            </a:r>
            <a:endParaRPr lang="en-US" altLang="ru-RU" sz="2800" b="1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342900" indent="-342900">
              <a:lnSpc>
                <a:spcPct val="80000"/>
              </a:lnSpc>
            </a:pPr>
            <a:r>
              <a:rPr lang="en-US" altLang="ru-RU" sz="2800" b="1" dirty="0" err="1" smtClean="0">
                <a:latin typeface="Segoe UI Light" panose="020B0502040204020203" pitchFamily="34" charset="0"/>
                <a:cs typeface="Segoe UI Light" panose="020B0502040204020203" pitchFamily="34" charset="0"/>
              </a:rPr>
              <a:t>session_destroy</a:t>
            </a:r>
            <a:r>
              <a:rPr lang="ru-RU" altLang="ru-RU" sz="28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() </a:t>
            </a:r>
            <a:r>
              <a:rPr lang="en-US" alt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– </a:t>
            </a:r>
            <a:r>
              <a:rPr lang="ru-RU" alt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завершение сессии.</a:t>
            </a:r>
            <a:endParaRPr lang="ru-RU" altLang="ru-RU" sz="2800" b="1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33492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Запись и чтение данных сессии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80900" y="1590843"/>
            <a:ext cx="7035150" cy="436545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>
              <a:lnSpc>
                <a:spcPct val="80000"/>
              </a:lnSpc>
            </a:pPr>
            <a:r>
              <a:rPr lang="ru-RU" alt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Запись</a:t>
            </a:r>
            <a:r>
              <a:rPr lang="en-US" alt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  <a:endParaRPr lang="ru-RU" altLang="ru-RU" sz="2800" b="1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lvl="0" indent="0">
              <a:lnSpc>
                <a:spcPct val="80000"/>
              </a:lnSpc>
              <a:buNone/>
            </a:pPr>
            <a:r>
              <a:rPr lang="en-US" alt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$_SESSION</a:t>
            </a:r>
            <a:r>
              <a:rPr lang="en-US" altLang="ru-RU" sz="28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["name"] </a:t>
            </a:r>
            <a:r>
              <a:rPr lang="en-US" alt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= </a:t>
            </a:r>
            <a:r>
              <a:rPr lang="en-US" altLang="ru-RU" sz="28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"Isaac";</a:t>
            </a:r>
            <a:r>
              <a:rPr lang="en-US" alt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/>
            </a:r>
            <a:br>
              <a:rPr lang="en-US" alt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endParaRPr lang="ru-RU" altLang="ru-RU" sz="2800" b="1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342900" indent="-342900">
              <a:lnSpc>
                <a:spcPct val="80000"/>
              </a:lnSpc>
            </a:pPr>
            <a:r>
              <a:rPr lang="ru-RU" alt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Чтение:</a:t>
            </a:r>
            <a:endParaRPr lang="ru-RU" altLang="ru-RU" sz="2800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echo </a:t>
            </a:r>
            <a:r>
              <a:rPr lang="en-US" altLang="ru-RU" sz="28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"My name </a:t>
            </a:r>
            <a:r>
              <a:rPr lang="en-US" alt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is " . </a:t>
            </a:r>
            <a:r>
              <a:rPr lang="en-US" altLang="ru-RU" sz="28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$_</a:t>
            </a:r>
            <a:r>
              <a:rPr lang="en-US" alt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SESSION</a:t>
            </a:r>
            <a:r>
              <a:rPr lang="en-US" altLang="ru-RU" sz="28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["name"];</a:t>
            </a:r>
            <a:endParaRPr lang="ru-RU" altLang="ru-RU" sz="2800" b="1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en-US" altLang="ru-RU"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869093"/>
      </p:ext>
    </p:extLst>
  </p:cSld>
  <p:clrMapOvr>
    <a:masterClrMapping/>
  </p:clrMapOvr>
</p:sld>
</file>

<file path=ppt/theme/theme1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2057</TotalTime>
  <Words>195</Words>
  <Application>Microsoft Office PowerPoint</Application>
  <PresentationFormat>Экран (4:3)</PresentationFormat>
  <Paragraphs>40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PF Kids Pro Grade Five</vt:lpstr>
      <vt:lpstr>Arial</vt:lpstr>
      <vt:lpstr>Segoe UI Light</vt:lpstr>
      <vt:lpstr>Varela Round</vt:lpstr>
      <vt:lpstr>Courier New</vt:lpstr>
      <vt:lpstr>Shadows Into Light</vt:lpstr>
      <vt:lpstr>Trinculo template</vt:lpstr>
      <vt:lpstr> Суперглобальные переменные</vt:lpstr>
      <vt:lpstr>Пример формочки</vt:lpstr>
      <vt:lpstr>$_GET</vt:lpstr>
      <vt:lpstr>Пример формочки</vt:lpstr>
      <vt:lpstr>$_POST</vt:lpstr>
      <vt:lpstr>Пример формочки</vt:lpstr>
      <vt:lpstr>$_FILES</vt:lpstr>
      <vt:lpstr>Сессии в PHP</vt:lpstr>
      <vt:lpstr>Функции для работы с сессиями</vt:lpstr>
      <vt:lpstr>Запись и чтение данных сессии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Ivan Kazakov</cp:lastModifiedBy>
  <cp:revision>22</cp:revision>
  <dcterms:modified xsi:type="dcterms:W3CDTF">2018-10-20T10:26:59Z</dcterms:modified>
</cp:coreProperties>
</file>