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0" r:id="rId1"/>
  </p:sldMasterIdLst>
  <p:notesMasterIdLst>
    <p:notesMasterId r:id="rId14"/>
  </p:notesMasterIdLst>
  <p:sldIdLst>
    <p:sldId id="256" r:id="rId2"/>
    <p:sldId id="285" r:id="rId3"/>
    <p:sldId id="322" r:id="rId4"/>
    <p:sldId id="323" r:id="rId5"/>
    <p:sldId id="324" r:id="rId6"/>
    <p:sldId id="313" r:id="rId7"/>
    <p:sldId id="317" r:id="rId8"/>
    <p:sldId id="318" r:id="rId9"/>
    <p:sldId id="315" r:id="rId10"/>
    <p:sldId id="316" r:id="rId11"/>
    <p:sldId id="320" r:id="rId12"/>
    <p:sldId id="319" r:id="rId13"/>
  </p:sldIdLst>
  <p:sldSz cx="9144000" cy="6858000" type="screen4x3"/>
  <p:notesSz cx="6858000" cy="9144000"/>
  <p:embeddedFontLst>
    <p:embeddedFont>
      <p:font typeface="PF Kids Pro Grade Five" panose="02000506000000020003" pitchFamily="2" charset="0"/>
      <p:regular r:id="rId15"/>
    </p:embeddedFont>
    <p:embeddedFont>
      <p:font typeface="Segoe UI Light" panose="020B0502040204020203" pitchFamily="34" charset="0"/>
      <p:regular r:id="rId16"/>
      <p:italic r:id="rId17"/>
    </p:embeddedFont>
    <p:embeddedFont>
      <p:font typeface="Shadows Into Light" panose="020B0604020202020204" charset="0"/>
      <p:regular r:id="rId18"/>
    </p:embeddedFont>
    <p:embeddedFont>
      <p:font typeface="Varela Round" panose="020B0604020202020204" charset="-79"/>
      <p:regular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786D42D-78F6-43A8-BBA1-182535D95194}">
  <a:tblStyle styleId="{8786D42D-78F6-43A8-BBA1-182535D9519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23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64749173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Shape 1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10180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591789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447343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948307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247956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662976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Shape 21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" name="Shape 21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139489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Shape 21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" name="Shape 21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23134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597024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353134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06621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605716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▧"/>
              <a:defRPr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27" name="Shape 27"/>
          <p:cNvSpPr/>
          <p:nvPr/>
        </p:nvSpPr>
        <p:spPr>
          <a:xfrm>
            <a:off x="3120675" y="1533250"/>
            <a:ext cx="3060325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28" name="Shape 28"/>
          <p:cNvSpPr/>
          <p:nvPr/>
        </p:nvSpPr>
        <p:spPr>
          <a:xfrm>
            <a:off x="3068250" y="1577725"/>
            <a:ext cx="3226850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44" name="Shape 44"/>
          <p:cNvSpPr/>
          <p:nvPr/>
        </p:nvSpPr>
        <p:spPr>
          <a:xfrm>
            <a:off x="3120675" y="1533250"/>
            <a:ext cx="3060325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45" name="Shape 45"/>
          <p:cNvSpPr/>
          <p:nvPr/>
        </p:nvSpPr>
        <p:spPr>
          <a:xfrm>
            <a:off x="3068250" y="1577725"/>
            <a:ext cx="3226850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  <p:extLst>
      <p:ext uri="{BB962C8B-B14F-4D97-AF65-F5344CB8AC3E}">
        <p14:creationId xmlns:p14="http://schemas.microsoft.com/office/powerpoint/2010/main" val="2420145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blipFill>
          <a:blip r:embed="rId8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824550" y="689775"/>
            <a:ext cx="7547700" cy="91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505670"/>
              </a:buClr>
              <a:buSzPts val="2400"/>
              <a:buFont typeface="Varela Round"/>
              <a:buChar char="▧"/>
              <a:defRPr sz="24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○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■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4" r:id="rId5"/>
    <p:sldLayoutId id="2147483681" r:id="rId6"/>
  </p:sldLayoutIdLst>
  <p:transition>
    <p:fade thruBlk="1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latin typeface="PF Kids Pro Grade Five" panose="02000506000000020003" pitchFamily="2" charset="0"/>
              </a:rPr>
              <a:t>Введение в </a:t>
            </a:r>
            <a:r>
              <a:rPr lang="en-US" dirty="0" smtClean="0">
                <a:latin typeface="PF Kids Pro Grade Five" panose="02000506000000020003" pitchFamily="2" charset="0"/>
              </a:rPr>
              <a:t>PHP.</a:t>
            </a:r>
            <a:endParaRPr dirty="0">
              <a:latin typeface="PF Kids Pro Grade Five" panose="02000506000000020003" pitchFamily="2" charset="0"/>
            </a:endParaRPr>
          </a:p>
        </p:txBody>
      </p:sp>
      <p:sp>
        <p:nvSpPr>
          <p:cNvPr id="106" name="Shape 106"/>
          <p:cNvSpPr/>
          <p:nvPr/>
        </p:nvSpPr>
        <p:spPr>
          <a:xfrm rot="-4140551">
            <a:off x="2545345" y="1556493"/>
            <a:ext cx="402308" cy="1167266"/>
          </a:xfrm>
          <a:custGeom>
            <a:avLst/>
            <a:gdLst/>
            <a:ahLst/>
            <a:cxnLst/>
            <a:rect l="0" t="0" r="0" b="0"/>
            <a:pathLst>
              <a:path w="30959" h="89819" extrusionOk="0">
                <a:moveTo>
                  <a:pt x="0" y="0"/>
                </a:moveTo>
                <a:cubicBezTo>
                  <a:pt x="5134" y="6917"/>
                  <a:pt x="29561" y="26535"/>
                  <a:pt x="30804" y="41505"/>
                </a:cubicBezTo>
                <a:cubicBezTo>
                  <a:pt x="32047" y="56474"/>
                  <a:pt x="11349" y="81766"/>
                  <a:pt x="7458" y="89819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dash"/>
            <a:round/>
            <a:headEnd type="none" w="lg" len="lg"/>
            <a:tailEnd type="stealth" w="lg" len="lg"/>
          </a:ln>
        </p:spPr>
      </p:sp>
      <p:sp>
        <p:nvSpPr>
          <p:cNvPr id="107" name="Shape 107"/>
          <p:cNvSpPr/>
          <p:nvPr/>
        </p:nvSpPr>
        <p:spPr>
          <a:xfrm>
            <a:off x="3256267" y="3866847"/>
            <a:ext cx="3153375" cy="34500"/>
          </a:xfrm>
          <a:custGeom>
            <a:avLst/>
            <a:gdLst/>
            <a:ahLst/>
            <a:cxnLst/>
            <a:rect l="0" t="0" r="0" b="0"/>
            <a:pathLst>
              <a:path w="126135" h="1380" extrusionOk="0">
                <a:moveTo>
                  <a:pt x="0" y="973"/>
                </a:moveTo>
                <a:cubicBezTo>
                  <a:pt x="29074" y="973"/>
                  <a:pt x="58157" y="273"/>
                  <a:pt x="87224" y="973"/>
                </a:cubicBezTo>
                <a:cubicBezTo>
                  <a:pt x="100194" y="1285"/>
                  <a:pt x="113311" y="1974"/>
                  <a:pt x="126135" y="0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108" name="Shape 108"/>
          <p:cNvSpPr/>
          <p:nvPr/>
        </p:nvSpPr>
        <p:spPr>
          <a:xfrm>
            <a:off x="3183292" y="3914600"/>
            <a:ext cx="3177700" cy="41425"/>
          </a:xfrm>
          <a:custGeom>
            <a:avLst/>
            <a:gdLst/>
            <a:ahLst/>
            <a:cxnLst/>
            <a:rect l="0" t="0" r="0" b="0"/>
            <a:pathLst>
              <a:path w="127108" h="1657" extrusionOk="0">
                <a:moveTo>
                  <a:pt x="0" y="1657"/>
                </a:moveTo>
                <a:cubicBezTo>
                  <a:pt x="42249" y="-1531"/>
                  <a:pt x="84738" y="1008"/>
                  <a:pt x="127108" y="1008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cxnSp>
        <p:nvCxnSpPr>
          <p:cNvPr id="109" name="Shape 109"/>
          <p:cNvCxnSpPr/>
          <p:nvPr/>
        </p:nvCxnSpPr>
        <p:spPr>
          <a:xfrm rot="10800000" flipH="1">
            <a:off x="6409642" y="1845817"/>
            <a:ext cx="291900" cy="54300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dash"/>
            <a:round/>
            <a:headEnd type="stealth" w="lg" len="lg"/>
            <a:tailEnd type="none" w="lg" len="lg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Что такое </a:t>
            </a:r>
            <a:r>
              <a:rPr lang="en-US" sz="4000" dirty="0" smtClean="0">
                <a:latin typeface="PF Kids Pro Grade Five" panose="02000506000000020003" pitchFamily="2" charset="0"/>
              </a:rPr>
              <a:t>PHP?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630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30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PHP - </a:t>
            </a:r>
            <a:r>
              <a:rPr lang="ru-RU" sz="3000" dirty="0">
                <a:latin typeface="Segoe UI Light" panose="020B0502040204020203" pitchFamily="34" charset="0"/>
                <a:cs typeface="Segoe UI Light" panose="020B0502040204020203" pitchFamily="34" charset="0"/>
              </a:rPr>
              <a:t>это серверный язык сценариев и </a:t>
            </a:r>
            <a:r>
              <a:rPr lang="ru-RU" sz="30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инструмент </a:t>
            </a:r>
            <a:r>
              <a:rPr lang="ru-RU" sz="3000" dirty="0">
                <a:latin typeface="Segoe UI Light" panose="020B0502040204020203" pitchFamily="34" charset="0"/>
                <a:cs typeface="Segoe UI Light" panose="020B0502040204020203" pitchFamily="34" charset="0"/>
              </a:rPr>
              <a:t>для создания динамических </a:t>
            </a:r>
            <a:r>
              <a:rPr lang="ru-RU" sz="30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веб-страниц.</a:t>
            </a:r>
          </a:p>
          <a:p>
            <a:pPr marL="76200" lvl="0" indent="0">
              <a:buNone/>
            </a:pPr>
            <a:r>
              <a:rPr lang="ru-RU" sz="30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PHP-файлы могут </a:t>
            </a:r>
            <a:r>
              <a:rPr lang="ru-RU" sz="3000" dirty="0">
                <a:latin typeface="Segoe UI Light" panose="020B0502040204020203" pitchFamily="34" charset="0"/>
                <a:cs typeface="Segoe UI Light" panose="020B0502040204020203" pitchFamily="34" charset="0"/>
              </a:rPr>
              <a:t>содержать текст, </a:t>
            </a:r>
            <a:r>
              <a:rPr lang="ru-RU" sz="30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HTML, CSS, </a:t>
            </a:r>
            <a:r>
              <a:rPr lang="en-US" sz="30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JS </a:t>
            </a:r>
            <a:r>
              <a:rPr lang="ru-RU" sz="30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и PHP-код</a:t>
            </a:r>
            <a:r>
              <a:rPr lang="en-US" sz="3000" dirty="0">
                <a:latin typeface="Segoe UI Light" panose="020B0502040204020203" pitchFamily="34" charset="0"/>
                <a:cs typeface="Segoe UI Light" panose="020B0502040204020203" pitchFamily="34" charset="0"/>
              </a:rPr>
              <a:t>.</a:t>
            </a:r>
            <a:endParaRPr lang="ru-RU" sz="30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lvl="0" indent="0">
              <a:buNone/>
            </a:pPr>
            <a:r>
              <a:rPr lang="ru-RU" sz="30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PHP-код выполняется </a:t>
            </a:r>
            <a:r>
              <a:rPr lang="ru-RU" sz="3000" dirty="0">
                <a:latin typeface="Segoe UI Light" panose="020B0502040204020203" pitchFamily="34" charset="0"/>
                <a:cs typeface="Segoe UI Light" panose="020B0502040204020203" pitchFamily="34" charset="0"/>
              </a:rPr>
              <a:t>на сервере, и результат возвращается браузеру как простой </a:t>
            </a:r>
            <a:r>
              <a:rPr lang="ru-RU" sz="30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html</a:t>
            </a:r>
            <a:r>
              <a:rPr lang="en-US" sz="30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ru-RU" sz="30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PHP-файлы имеют </a:t>
            </a:r>
            <a:r>
              <a:rPr lang="ru-RU" sz="3000" dirty="0">
                <a:latin typeface="Segoe UI Light" panose="020B0502040204020203" pitchFamily="34" charset="0"/>
                <a:cs typeface="Segoe UI Light" panose="020B0502040204020203" pitchFamily="34" charset="0"/>
              </a:rPr>
              <a:t>расширение ".php"</a:t>
            </a:r>
          </a:p>
          <a:p>
            <a:pPr marL="76200" lvl="0" indent="0">
              <a:buNone/>
            </a:pPr>
            <a:endParaRPr lang="ru-RU" sz="30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5425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Зачем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Генерировать динамическое содержимое 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страницы</a:t>
            </a:r>
          </a:p>
          <a:p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Создавать, читать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, писать, 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удалять файлы 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на сервере</a:t>
            </a:r>
          </a:p>
          <a:p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Собирать данные 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формы</a:t>
            </a:r>
          </a:p>
          <a:p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Добавлять, 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удалять, изменять данные в 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БД</a:t>
            </a:r>
            <a:endParaRPr lang="ru-RU" sz="3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5416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Куда писать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6519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Скрипт php 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можно разместить в любом месте 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документа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, начинается с </a:t>
            </a:r>
            <a:r>
              <a:rPr lang="ru-RU" sz="32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&lt;?php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и 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заканчивается </a:t>
            </a:r>
            <a:r>
              <a:rPr lang="ru-RU" sz="32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?&gt;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:</a:t>
            </a:r>
            <a:endParaRPr lang="ru-RU" sz="3200" dirty="0" smtClean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&lt;?php</a:t>
            </a:r>
          </a:p>
          <a:p>
            <a:pPr marL="76200" indent="0">
              <a:buNone/>
            </a:pPr>
            <a:r>
              <a:rPr 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// </a:t>
            </a: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PHP code goes here</a:t>
            </a:r>
          </a:p>
          <a:p>
            <a:pPr marL="76200" indent="0">
              <a:buNone/>
            </a:pP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?&gt;</a:t>
            </a:r>
          </a:p>
        </p:txBody>
      </p:sp>
    </p:spTree>
    <p:extLst>
      <p:ext uri="{BB962C8B-B14F-4D97-AF65-F5344CB8AC3E}">
        <p14:creationId xmlns:p14="http://schemas.microsoft.com/office/powerpoint/2010/main" val="2940930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Например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6519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&lt;!DOCTYPE html&gt;</a:t>
            </a: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&lt;html&gt;</a:t>
            </a: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&lt;body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&gt;</a:t>
            </a:r>
            <a:endParaRPr lang="en-US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&lt;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h1&gt;My first PHP page&lt;/h1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&gt;</a:t>
            </a:r>
            <a:endParaRPr lang="en-US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&lt;?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php</a:t>
            </a:r>
          </a:p>
          <a:p>
            <a:pPr marL="76200" indent="0">
              <a:buNone/>
            </a:pPr>
            <a:r>
              <a:rPr 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echo 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"Hello World!";</a:t>
            </a:r>
          </a:p>
          <a:p>
            <a:pPr marL="76200" indent="0">
              <a:buNone/>
            </a:pPr>
            <a:r>
              <a:rPr 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?&gt;</a:t>
            </a:r>
            <a:endParaRPr lang="en-US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&lt;/body&gt;</a:t>
            </a: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&lt;/html&gt;</a:t>
            </a:r>
            <a:endParaRPr lang="en-US" b="1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5512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Переменные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6519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Все переменные описываются с символа </a:t>
            </a:r>
            <a:r>
              <a:rPr lang="en-US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$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:</a:t>
            </a:r>
            <a:r>
              <a:rPr lang="en-US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/>
            </a:r>
            <a:br>
              <a:rPr lang="en-US" sz="3200" dirty="0"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$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a;</a:t>
            </a:r>
          </a:p>
          <a:p>
            <a:pPr marL="76200" indent="0">
              <a:buNone/>
            </a:pP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$b = 5.5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;</a:t>
            </a:r>
          </a:p>
          <a:p>
            <a:pPr marL="76200" indent="0">
              <a:buNone/>
            </a:pP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$c = "test";</a:t>
            </a:r>
          </a:p>
          <a:p>
            <a:pPr marL="76200" indent="0">
              <a:buNone/>
            </a:pP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$d = [];</a:t>
            </a:r>
            <a:endParaRPr lang="ru-RU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789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Shape 219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 smtClean="0">
                <a:latin typeface="PF Kids Pro Grade Five" panose="02000506000000020003" pitchFamily="2" charset="0"/>
              </a:rPr>
              <a:t>Арифметические операторы</a:t>
            </a:r>
            <a:endParaRPr sz="4000" dirty="0">
              <a:latin typeface="PF Kids Pro Grade Five" panose="02000506000000020003" pitchFamily="2" charset="0"/>
            </a:endParaRPr>
          </a:p>
        </p:txBody>
      </p:sp>
      <p:graphicFrame>
        <p:nvGraphicFramePr>
          <p:cNvPr id="220" name="Shape 220"/>
          <p:cNvGraphicFramePr/>
          <p:nvPr>
            <p:extLst>
              <p:ext uri="{D42A27DB-BD31-4B8C-83A1-F6EECF244321}">
                <p14:modId xmlns:p14="http://schemas.microsoft.com/office/powerpoint/2010/main" val="2672664501"/>
              </p:ext>
            </p:extLst>
          </p:nvPr>
        </p:nvGraphicFramePr>
        <p:xfrm>
          <a:off x="1722050" y="1857375"/>
          <a:ext cx="5821750" cy="3946521"/>
        </p:xfrm>
        <a:graphic>
          <a:graphicData uri="http://schemas.openxmlformats.org/drawingml/2006/table">
            <a:tbl>
              <a:tblPr>
                <a:noFill/>
                <a:tableStyleId>{8786D42D-78F6-43A8-BBA1-182535D95194}</a:tableStyleId>
              </a:tblPr>
              <a:tblGrid>
                <a:gridCol w="2910875"/>
                <a:gridCol w="2910875"/>
              </a:tblGrid>
              <a:tr h="480751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800" b="1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Оператор</a:t>
                      </a:r>
                      <a:endParaRPr sz="1800" b="1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800" b="1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Значение</a:t>
                      </a:r>
                      <a:endParaRPr sz="1800" b="1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</a:tr>
              <a:tr h="49511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+</a:t>
                      </a:r>
                    </a:p>
                  </a:txBody>
                  <a:tcPr marL="152400" marR="76200" marT="76200" marB="76200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Сложение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76200" marR="76200" marT="76200" marB="76200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511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-</a:t>
                      </a:r>
                    </a:p>
                  </a:txBody>
                  <a:tcPr marL="152400" marR="76200" marT="76200" marB="76200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Вычитание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76200" marR="76200" marT="76200" marB="76200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511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*</a:t>
                      </a:r>
                    </a:p>
                  </a:txBody>
                  <a:tcPr marL="152400" marR="76200" marT="76200" marB="76200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Умножение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76200" marR="76200" marT="76200" marB="76200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511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/</a:t>
                      </a:r>
                    </a:p>
                  </a:txBody>
                  <a:tcPr marL="152400" marR="76200" marT="76200" marB="76200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Деление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76200" marR="76200" marT="76200" marB="76200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511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%</a:t>
                      </a:r>
                    </a:p>
                  </a:txBody>
                  <a:tcPr marL="152400" marR="76200" marT="76200" marB="76200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Остаток от деления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76200" marR="76200" marT="76200" marB="76200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511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++</a:t>
                      </a:r>
                    </a:p>
                  </a:txBody>
                  <a:tcPr marL="152400" marR="76200" marT="76200" marB="76200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Инкремент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76200" marR="76200" marT="76200" marB="76200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511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--</a:t>
                      </a:r>
                    </a:p>
                  </a:txBody>
                  <a:tcPr marL="152400" marR="76200" marT="76200" marB="76200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Декремент</a:t>
                      </a:r>
                      <a:endParaRPr lang="en-US" sz="1800" b="0" i="0" u="none" strike="noStrike" cap="none" dirty="0" smtClean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76200" marR="76200" marT="76200" marB="76200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4703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Shape 219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 smtClean="0">
                <a:latin typeface="PF Kids Pro Grade Five" panose="02000506000000020003" pitchFamily="2" charset="0"/>
              </a:rPr>
              <a:t>Операторы присваивания</a:t>
            </a:r>
            <a:endParaRPr sz="4000" dirty="0">
              <a:latin typeface="PF Kids Pro Grade Five" panose="02000506000000020003" pitchFamily="2" charset="0"/>
            </a:endParaRPr>
          </a:p>
        </p:txBody>
      </p:sp>
      <p:graphicFrame>
        <p:nvGraphicFramePr>
          <p:cNvPr id="220" name="Shape 220"/>
          <p:cNvGraphicFramePr/>
          <p:nvPr>
            <p:extLst>
              <p:ext uri="{D42A27DB-BD31-4B8C-83A1-F6EECF244321}">
                <p14:modId xmlns:p14="http://schemas.microsoft.com/office/powerpoint/2010/main" val="2440818977"/>
              </p:ext>
            </p:extLst>
          </p:nvPr>
        </p:nvGraphicFramePr>
        <p:xfrm>
          <a:off x="1722050" y="1857375"/>
          <a:ext cx="5821749" cy="3933825"/>
        </p:xfrm>
        <a:graphic>
          <a:graphicData uri="http://schemas.openxmlformats.org/drawingml/2006/table">
            <a:tbl>
              <a:tblPr>
                <a:noFill/>
                <a:tableStyleId>{8786D42D-78F6-43A8-BBA1-182535D95194}</a:tableStyleId>
              </a:tblPr>
              <a:tblGrid>
                <a:gridCol w="1940583"/>
                <a:gridCol w="1940583"/>
                <a:gridCol w="1940583"/>
              </a:tblGrid>
              <a:tr h="547947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800" b="1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Оператор</a:t>
                      </a:r>
                      <a:endParaRPr sz="1800" b="1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800" b="1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Пример</a:t>
                      </a:r>
                      <a:endParaRPr sz="1800" b="1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800" b="1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Значение</a:t>
                      </a:r>
                      <a:endParaRPr sz="1800" b="1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</a:tr>
              <a:tr h="564313"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=</a:t>
                      </a:r>
                    </a:p>
                  </a:txBody>
                  <a:tcPr marL="152400" marR="76200" marT="76200" marB="76200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 cap="none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x = y</a:t>
                      </a:r>
                    </a:p>
                  </a:txBody>
                  <a:tcPr marL="76200" marR="76200" marT="76200" marB="76200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 cap="none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x = y</a:t>
                      </a:r>
                    </a:p>
                  </a:txBody>
                  <a:tcPr marL="76200" marR="76200" marT="76200" marB="76200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4313"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+=</a:t>
                      </a:r>
                    </a:p>
                  </a:txBody>
                  <a:tcPr marL="152400" marR="76200" marT="76200" marB="76200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x += y</a:t>
                      </a:r>
                    </a:p>
                  </a:txBody>
                  <a:tcPr marL="76200" marR="76200" marT="76200" marB="76200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 cap="none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x = x + y</a:t>
                      </a:r>
                    </a:p>
                  </a:txBody>
                  <a:tcPr marL="76200" marR="76200" marT="76200" marB="76200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4313"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0" i="0" u="none" strike="noStrike" cap="none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-=</a:t>
                      </a:r>
                    </a:p>
                  </a:txBody>
                  <a:tcPr marL="152400" marR="76200" marT="76200" marB="76200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x -= y</a:t>
                      </a:r>
                    </a:p>
                  </a:txBody>
                  <a:tcPr marL="76200" marR="76200" marT="76200" marB="76200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 cap="none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x = x - y</a:t>
                      </a:r>
                    </a:p>
                  </a:txBody>
                  <a:tcPr marL="76200" marR="76200" marT="76200" marB="76200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4313"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0" i="0" u="none" strike="noStrike" cap="none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*=</a:t>
                      </a:r>
                    </a:p>
                  </a:txBody>
                  <a:tcPr marL="152400" marR="76200" marT="76200" marB="76200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x *= y</a:t>
                      </a:r>
                    </a:p>
                  </a:txBody>
                  <a:tcPr marL="76200" marR="76200" marT="76200" marB="76200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x = x * y</a:t>
                      </a:r>
                    </a:p>
                  </a:txBody>
                  <a:tcPr marL="76200" marR="76200" marT="76200" marB="76200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4313"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0" i="0" u="none" strike="noStrike" cap="none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/=</a:t>
                      </a:r>
                    </a:p>
                  </a:txBody>
                  <a:tcPr marL="152400" marR="76200" marT="76200" marB="76200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x /= y</a:t>
                      </a:r>
                    </a:p>
                  </a:txBody>
                  <a:tcPr marL="76200" marR="76200" marT="76200" marB="76200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x = x / y</a:t>
                      </a:r>
                    </a:p>
                  </a:txBody>
                  <a:tcPr marL="76200" marR="76200" marT="76200" marB="76200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4313"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0" i="0" u="none" strike="noStrike" cap="none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%=</a:t>
                      </a:r>
                    </a:p>
                  </a:txBody>
                  <a:tcPr marL="152400" marR="76200" marT="76200" marB="76200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 cap="none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x %= y</a:t>
                      </a:r>
                    </a:p>
                  </a:txBody>
                  <a:tcPr marL="76200" marR="76200" marT="76200" marB="76200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x = x % y</a:t>
                      </a:r>
                    </a:p>
                  </a:txBody>
                  <a:tcPr marL="76200" marR="76200" marT="76200" marB="76200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1740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Комментарии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6519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Однострочные:</a:t>
            </a:r>
            <a:b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//</a:t>
            </a:r>
            <a:r>
              <a:rPr 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(5 + 6) * 2 / 3</a:t>
            </a:r>
            <a:endParaRPr lang="en-US" sz="3200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Мног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острочные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: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/>
            </a:r>
            <a:b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/*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$x</a:t>
            </a: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;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b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$y</a:t>
            </a: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;</a:t>
            </a:r>
            <a:b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$x </a:t>
            </a: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= 5;</a:t>
            </a:r>
            <a:b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$y </a:t>
            </a: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= 6.5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;</a:t>
            </a:r>
            <a:r>
              <a:rPr 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*/</a:t>
            </a:r>
            <a:endParaRPr lang="en-US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5688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Идентификаторы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6519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sz="31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Имена переменных могут содержать буквы, цифры, знаки подчёркивания и доллара</a:t>
            </a:r>
            <a:r>
              <a:rPr lang="en-US" sz="31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ru-RU" sz="31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но начинаются ТОЛЬКО с </a:t>
            </a:r>
            <a:r>
              <a:rPr lang="ru-RU" sz="31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буквы</a:t>
            </a:r>
            <a:r>
              <a:rPr lang="en-US" sz="31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31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или подчёркивания:</a:t>
            </a:r>
            <a:endParaRPr lang="ru-RU" sz="3100" dirty="0" smtClean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indent="0">
              <a:buNone/>
            </a:pPr>
            <a:r>
              <a:rPr lang="en-US" sz="3100" b="1" dirty="0">
                <a:latin typeface="Courier New" panose="02070309020205020404" pitchFamily="49" charset="0"/>
                <a:cs typeface="Courier New" panose="02070309020205020404" pitchFamily="49" charset="0"/>
              </a:rPr>
              <a:t>$</a:t>
            </a:r>
            <a: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a</a:t>
            </a:r>
            <a:r>
              <a:rPr lang="en-US" sz="3100" b="1" dirty="0">
                <a:latin typeface="Courier New" panose="02070309020205020404" pitchFamily="49" charset="0"/>
                <a:cs typeface="Courier New" panose="02070309020205020404" pitchFamily="49" charset="0"/>
              </a:rPr>
              <a:t>;</a:t>
            </a:r>
            <a: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/>
            </a:r>
            <a:b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3100" b="1" dirty="0">
                <a:latin typeface="Courier New" panose="02070309020205020404" pitchFamily="49" charset="0"/>
                <a:cs typeface="Courier New" panose="02070309020205020404" pitchFamily="49" charset="0"/>
              </a:rPr>
              <a:t>$</a:t>
            </a:r>
            <a: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a_2</a:t>
            </a:r>
            <a: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;</a:t>
            </a:r>
            <a: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/>
            </a:r>
            <a:b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3100" b="1" dirty="0">
                <a:latin typeface="Courier New" panose="02070309020205020404" pitchFamily="49" charset="0"/>
                <a:cs typeface="Courier New" panose="02070309020205020404" pitchFamily="49" charset="0"/>
              </a:rPr>
              <a:t>$</a:t>
            </a:r>
            <a: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_</a:t>
            </a:r>
            <a: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test;</a:t>
            </a:r>
            <a:endParaRPr lang="en-US" sz="31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8598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Строки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6519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sz="31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Строки текста описываются в кавычках либо в апострофах:</a:t>
            </a:r>
          </a:p>
          <a:p>
            <a:pPr marL="76200" indent="0">
              <a:buNone/>
            </a:pPr>
            <a: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$a</a:t>
            </a:r>
            <a:r>
              <a:rPr lang="ru-RU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= </a:t>
            </a:r>
            <a: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"</a:t>
            </a:r>
            <a: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test";</a:t>
            </a:r>
            <a: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/>
            </a:r>
            <a:b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$a_2 </a:t>
            </a:r>
            <a: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= </a:t>
            </a:r>
            <a: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'test';</a:t>
            </a:r>
            <a:endParaRPr lang="en-US" sz="31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8861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Простейшие функции </a:t>
            </a:r>
            <a:r>
              <a:rPr lang="ru-RU" sz="4000" dirty="0" smtClean="0">
                <a:latin typeface="PF Kids Pro Grade Five" panose="02000506000000020003" pitchFamily="2" charset="0"/>
              </a:rPr>
              <a:t>вывода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6519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sz="31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Вывод информации производится с помощью функции </a:t>
            </a:r>
            <a:r>
              <a:rPr lang="en-US" sz="31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echo</a:t>
            </a:r>
            <a:r>
              <a:rPr lang="en-US" sz="31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/>
            </a:r>
            <a:br>
              <a:rPr lang="en-US" sz="31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en-US" sz="3100" b="1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echo</a:t>
            </a:r>
            <a: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"</a:t>
            </a:r>
            <a:r>
              <a:rPr lang="en-US" sz="3100" b="1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asd</a:t>
            </a:r>
            <a: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";</a:t>
            </a:r>
            <a: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/>
            </a:r>
            <a:b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echo 1;</a:t>
            </a:r>
            <a: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/>
            </a:r>
            <a:b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3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echo $a;</a:t>
            </a:r>
            <a:endParaRPr lang="en-US" sz="31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4484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rincul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282</Words>
  <Application>Microsoft Office PowerPoint</Application>
  <PresentationFormat>Экран (4:3)</PresentationFormat>
  <Paragraphs>80</Paragraphs>
  <Slides>12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PF Kids Pro Grade Five</vt:lpstr>
      <vt:lpstr>Segoe UI Light</vt:lpstr>
      <vt:lpstr>Shadows Into Light</vt:lpstr>
      <vt:lpstr>Courier New</vt:lpstr>
      <vt:lpstr>Varela Round</vt:lpstr>
      <vt:lpstr>Arial</vt:lpstr>
      <vt:lpstr>Trinculo template</vt:lpstr>
      <vt:lpstr>Введение в PHP.</vt:lpstr>
      <vt:lpstr>Что такое PHP?</vt:lpstr>
      <vt:lpstr>Зачем</vt:lpstr>
      <vt:lpstr>Куда писать</vt:lpstr>
      <vt:lpstr>Например</vt:lpstr>
      <vt:lpstr>Переменные</vt:lpstr>
      <vt:lpstr>Арифметические операторы</vt:lpstr>
      <vt:lpstr>Операторы присваивания</vt:lpstr>
      <vt:lpstr>Комментарии</vt:lpstr>
      <vt:lpstr>Идентификаторы</vt:lpstr>
      <vt:lpstr>Строки</vt:lpstr>
      <vt:lpstr>Простейшие функции вывода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cp:lastModifiedBy>Ivan Kazakov</cp:lastModifiedBy>
  <cp:revision>29</cp:revision>
  <dcterms:modified xsi:type="dcterms:W3CDTF">2018-10-18T18:28:00Z</dcterms:modified>
</cp:coreProperties>
</file>